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17563-931C-4379-BD9D-5BACA51F7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2A88F0-38BC-47F5-997F-2D61F6A1D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5E54A0-346F-4E43-99AA-32E0437A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E8AB-D131-4E48-B1AA-6E5B68A6AF8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5E5FBD-7CC8-48B1-A311-32AAE5A5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D9B23-EC88-4911-B303-9F16BC71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4024-02CC-458C-B53D-062F389D0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0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E67C71-B723-41B1-B91E-6BBB797E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CD4794-42E1-4CF5-BBBA-A3E5ACFA2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F8157E-DEEB-4DB9-9BFD-29C6091C1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E8AB-D131-4E48-B1AA-6E5B68A6AF8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82865B-53AF-48ED-9525-9EB84B52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0B0C7A-D5DD-4143-BCB6-933A313B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4024-02CC-458C-B53D-062F389D0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93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7E048E-31F1-4D27-A0A3-0B6EEB0DC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9106F5-DFAC-427C-AF72-C73A0E520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39B414-21C4-4BDF-AB04-D0819248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E8AB-D131-4E48-B1AA-6E5B68A6AF8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8C7EA3-7511-4BDB-8455-D9D3A13E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D207D2-729D-4922-81D1-BB2810C3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4024-02CC-458C-B53D-062F389D0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51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FE34B-90CB-4908-A896-1107F188C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9DCAD-1D1B-4730-A73A-6F7030B02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B05E22-9821-47D3-B86F-B2C576E1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E8AB-D131-4E48-B1AA-6E5B68A6AF8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6C6156-607D-4BDA-AEFE-7D242A0B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196D3C-4FD0-48BC-98D5-8BDECC07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4024-02CC-458C-B53D-062F389D0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30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12548-6747-4C68-9ACB-757F2039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E44EEC-D833-47CB-9D24-470EF1439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54E451-D797-47B6-A336-F7D50DE7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E8AB-D131-4E48-B1AA-6E5B68A6AF8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06D83-8A6A-4F59-9198-CC2955D7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2542A9-1B48-4DDB-A1F4-E5D274ED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4024-02CC-458C-B53D-062F389D0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37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731E3-7A11-4051-943B-C75D2AAC7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CE7CF8-0684-4041-B78C-30C4F911D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E2B9452-6DB4-43E4-BEFF-97E042B3F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FB6877-7236-4873-B796-F852EBBC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E8AB-D131-4E48-B1AA-6E5B68A6AF8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796F39-9B57-45D6-8218-DA738931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747BA6-676B-407C-BF2D-8448A833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4024-02CC-458C-B53D-062F389D0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99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05E0B-BF71-4434-AAC3-21CC11B6F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C7B0A1-784A-4490-A4B8-D254475F7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E2D39D-DC50-478E-89CD-37CCE2899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52FB18-4317-437E-AE1B-B115435E7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6DFB4B-884C-483D-8B0B-DAEA827FF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8310E4-C166-409A-8AB3-072D25DD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E8AB-D131-4E48-B1AA-6E5B68A6AF8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43E343-BC64-4885-B37E-15232C43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250E35-330E-4E8B-8AAC-4D23B158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4024-02CC-458C-B53D-062F389D0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1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1BC359-896D-4A7C-9619-972F3478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C0ACB5-BCFD-4A5A-9190-1BBB617B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E8AB-D131-4E48-B1AA-6E5B68A6AF8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94EEF6D-6ABC-4196-8725-B4760435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818BE3-5BEA-4D2D-B4BA-CBA2469B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4024-02CC-458C-B53D-062F389D0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0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55273C-1E7E-4534-AFFB-E09E53BB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E8AB-D131-4E48-B1AA-6E5B68A6AF8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6048F1-3225-480E-9987-E54D4BD1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65F33B-2573-4ECE-A2FF-20B5C290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4024-02CC-458C-B53D-062F389D0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27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0C1269-1494-4D86-956E-67896969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DDA933-D8A4-416A-B0E6-74D66583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E729B8-8868-4E1D-BCF5-9E27EC136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AC3A2E-8C2A-4FEE-AF2E-F0D42A5C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E8AB-D131-4E48-B1AA-6E5B68A6AF8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44E5A2-711B-4074-B6E2-ED8E9CBC2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5DAF-E0F9-4055-B3E2-8FFD151F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4024-02CC-458C-B53D-062F389D0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04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4CED4-F354-4F0F-A475-A416ABBE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81F6AA-0A16-4685-AB65-92D51E2447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59B51D-9B15-49D6-89AE-8B85DDB03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7C4957-95E2-476F-B1FA-6FF9E716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E8AB-D131-4E48-B1AA-6E5B68A6AF8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AAB68A-A705-454A-9C0B-DA2A39FB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BA76D9-86B6-4327-96FD-2A7D3F8E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4024-02CC-458C-B53D-062F389D0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1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35DE00-4BD9-482D-89A5-8D9A11D5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8DC5CE-BF1B-460C-B9CE-A21392A26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1DD73C-E40D-4314-A4A2-29F5C6403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EE8AB-D131-4E48-B1AA-6E5B68A6AF84}" type="datetimeFigureOut">
              <a:rPr lang="fr-FR" smtClean="0"/>
              <a:t>04/11/2022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4139F4-CBC3-4391-8573-694129FC5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170D7C-016B-408A-85E4-CDC160F48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4024-02CC-458C-B53D-062F389D0A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17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sv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608372A-33E1-44FC-B3F7-09C61D6F9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03467"/>
              </p:ext>
            </p:extLst>
          </p:nvPr>
        </p:nvGraphicFramePr>
        <p:xfrm>
          <a:off x="1702205" y="927113"/>
          <a:ext cx="8127999" cy="52961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611559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61225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46782752"/>
                    </a:ext>
                  </a:extLst>
                </a:gridCol>
              </a:tblGrid>
              <a:tr h="492664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CP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361267"/>
                  </a:ext>
                </a:extLst>
              </a:tr>
              <a:tr h="160115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01471"/>
                  </a:ext>
                </a:extLst>
              </a:tr>
              <a:tr h="160115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73795"/>
                  </a:ext>
                </a:extLst>
              </a:tr>
              <a:tr h="160115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596068"/>
                  </a:ext>
                </a:extLst>
              </a:tr>
            </a:tbl>
          </a:graphicData>
        </a:graphic>
      </p:graphicFrame>
      <p:pic>
        <p:nvPicPr>
          <p:cNvPr id="5" name="Espace réservé pour une image  5" descr="porte vues - Recherche Google">
            <a:extLst>
              <a:ext uri="{FF2B5EF4-FFF2-40B4-BE49-F238E27FC236}">
                <a16:creationId xmlns:a16="http://schemas.microsoft.com/office/drawing/2014/main" id="{DF10ED60-3CCE-4162-AF87-E0BC8D258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9907" y="3249067"/>
            <a:ext cx="1311826" cy="1040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Espace réservé pour une image  5" descr="pochette cartonnée épaisse - Recherche Google">
            <a:extLst>
              <a:ext uri="{FF2B5EF4-FFF2-40B4-BE49-F238E27FC236}">
                <a16:creationId xmlns:a16="http://schemas.microsoft.com/office/drawing/2014/main" id="{1F82B318-2AB4-40D1-AD6D-1EA730FCD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0735" y="1652812"/>
            <a:ext cx="809604" cy="1002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Espace réservé pour une image  5" descr="cahier polypro - Recherche Google">
            <a:extLst>
              <a:ext uri="{FF2B5EF4-FFF2-40B4-BE49-F238E27FC236}">
                <a16:creationId xmlns:a16="http://schemas.microsoft.com/office/drawing/2014/main" id="{EE9E80B0-7D1D-4037-8EC2-50555D956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3183" y="3281435"/>
            <a:ext cx="677511" cy="1005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B6432EA-44CC-4747-A23F-7D5B249A3107}"/>
              </a:ext>
            </a:extLst>
          </p:cNvPr>
          <p:cNvSpPr txBox="1"/>
          <p:nvPr/>
        </p:nvSpPr>
        <p:spPr>
          <a:xfrm>
            <a:off x="2709331" y="1895085"/>
            <a:ext cx="1410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Carnet de liaison</a:t>
            </a:r>
          </a:p>
        </p:txBody>
      </p:sp>
      <p:pic>
        <p:nvPicPr>
          <p:cNvPr id="17" name="Espace réservé pour une image  5" descr="klassroom - Recherche Google">
            <a:extLst>
              <a:ext uri="{FF2B5EF4-FFF2-40B4-BE49-F238E27FC236}">
                <a16:creationId xmlns:a16="http://schemas.microsoft.com/office/drawing/2014/main" id="{E1D85E88-8307-4F94-9729-C1ED919DB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14369" y="2811689"/>
            <a:ext cx="1386605" cy="761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011B242-86A1-4478-8F71-9AC296EA1087}"/>
              </a:ext>
            </a:extLst>
          </p:cNvPr>
          <p:cNvSpPr txBox="1"/>
          <p:nvPr/>
        </p:nvSpPr>
        <p:spPr>
          <a:xfrm>
            <a:off x="6100469" y="1900029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Agenda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2EB64A6-21C2-459D-BD96-B2744183BC6B}"/>
              </a:ext>
            </a:extLst>
          </p:cNvPr>
          <p:cNvSpPr txBox="1"/>
          <p:nvPr/>
        </p:nvSpPr>
        <p:spPr>
          <a:xfrm>
            <a:off x="8063995" y="1627846"/>
            <a:ext cx="1766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Pochette cartonnée </a:t>
            </a:r>
          </a:p>
          <a:p>
            <a:r>
              <a:rPr lang="fr-FR" sz="1200" dirty="0"/>
              <a:t>(pour ranger les divers </a:t>
            </a:r>
          </a:p>
          <a:p>
            <a:r>
              <a:rPr lang="fr-FR" sz="1200" dirty="0"/>
              <a:t>travaux au cours de l’année et les rituels plastifiés)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31CD764-E829-4EB6-BA5C-F3B8DB7CCA21}"/>
              </a:ext>
            </a:extLst>
          </p:cNvPr>
          <p:cNvSpPr txBox="1"/>
          <p:nvPr/>
        </p:nvSpPr>
        <p:spPr>
          <a:xfrm>
            <a:off x="3043579" y="3643394"/>
            <a:ext cx="12405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QLM</a:t>
            </a:r>
          </a:p>
          <a:p>
            <a:r>
              <a:rPr lang="fr-FR" sz="1400" dirty="0"/>
              <a:t>Anglais</a:t>
            </a:r>
          </a:p>
          <a:p>
            <a:r>
              <a:rPr lang="fr-FR" sz="1400" dirty="0"/>
              <a:t>Poésie / Chant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2864F78-7E5D-4FD6-8E6F-B2232794E948}"/>
              </a:ext>
            </a:extLst>
          </p:cNvPr>
          <p:cNvSpPr txBox="1"/>
          <p:nvPr/>
        </p:nvSpPr>
        <p:spPr>
          <a:xfrm>
            <a:off x="5813875" y="3592394"/>
            <a:ext cx="1328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Lutin de lecture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C5A94B9-C9F9-4EB1-A187-5BD0B0B5B60F}"/>
              </a:ext>
            </a:extLst>
          </p:cNvPr>
          <p:cNvSpPr txBox="1"/>
          <p:nvPr/>
        </p:nvSpPr>
        <p:spPr>
          <a:xfrm>
            <a:off x="8220035" y="3503251"/>
            <a:ext cx="163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Méthode de lecture</a:t>
            </a:r>
          </a:p>
          <a:p>
            <a:r>
              <a:rPr lang="fr-FR" sz="1400" dirty="0"/>
              <a:t>+ fichier d’exercices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E5440DA-E593-42D7-A1F8-558FD43725EE}"/>
              </a:ext>
            </a:extLst>
          </p:cNvPr>
          <p:cNvSpPr txBox="1"/>
          <p:nvPr/>
        </p:nvSpPr>
        <p:spPr>
          <a:xfrm>
            <a:off x="10512500" y="3678618"/>
            <a:ext cx="10518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Application : </a:t>
            </a:r>
          </a:p>
          <a:p>
            <a:r>
              <a:rPr lang="fr-FR" sz="1000" dirty="0"/>
              <a:t>communication </a:t>
            </a:r>
          </a:p>
          <a:p>
            <a:r>
              <a:rPr lang="fr-FR" sz="1000" dirty="0"/>
              <a:t>avec les parents.</a:t>
            </a:r>
          </a:p>
        </p:txBody>
      </p:sp>
      <p:pic>
        <p:nvPicPr>
          <p:cNvPr id="27" name="Espace réservé pour une image  5" descr="'écriture - Recherche Google">
            <a:extLst>
              <a:ext uri="{FF2B5EF4-FFF2-40B4-BE49-F238E27FC236}">
                <a16:creationId xmlns:a16="http://schemas.microsoft.com/office/drawing/2014/main" id="{277FA3CE-BF7D-41D1-8A33-15818C4FE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58815" y="5059445"/>
            <a:ext cx="1057814" cy="789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37D6EDA-CE71-4A99-9414-713068D4F0C0}"/>
              </a:ext>
            </a:extLst>
          </p:cNvPr>
          <p:cNvSpPr txBox="1"/>
          <p:nvPr/>
        </p:nvSpPr>
        <p:spPr>
          <a:xfrm>
            <a:off x="5516629" y="5140972"/>
            <a:ext cx="1681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Cahiers du jour / d’écriture : </a:t>
            </a:r>
          </a:p>
          <a:p>
            <a:pPr marL="285750" indent="-285750">
              <a:buFontTx/>
              <a:buChar char="-"/>
            </a:pPr>
            <a:r>
              <a:rPr lang="fr-FR" sz="1000" dirty="0" err="1"/>
              <a:t>Seyes</a:t>
            </a:r>
            <a:r>
              <a:rPr lang="fr-FR" sz="1000" dirty="0"/>
              <a:t> 3 mm</a:t>
            </a:r>
          </a:p>
          <a:p>
            <a:pPr marL="285750" indent="-285750">
              <a:buFontTx/>
              <a:buChar char="-"/>
            </a:pPr>
            <a:r>
              <a:rPr lang="fr-FR" sz="1000" dirty="0" err="1"/>
              <a:t>Seyes</a:t>
            </a:r>
            <a:r>
              <a:rPr lang="fr-FR" sz="1000" dirty="0"/>
              <a:t> 2,5mm</a:t>
            </a:r>
          </a:p>
          <a:p>
            <a:pPr marL="285750" indent="-285750">
              <a:buFontTx/>
              <a:buChar char="-"/>
            </a:pPr>
            <a:r>
              <a:rPr lang="fr-FR" sz="1000" dirty="0" err="1"/>
              <a:t>Seyes</a:t>
            </a:r>
            <a:r>
              <a:rPr lang="fr-FR" sz="1000" dirty="0"/>
              <a:t> 2 mm</a:t>
            </a:r>
          </a:p>
        </p:txBody>
      </p:sp>
      <p:pic>
        <p:nvPicPr>
          <p:cNvPr id="29" name="Espace réservé pour une image  5" descr="Microsoft Edge">
            <a:extLst>
              <a:ext uri="{FF2B5EF4-FFF2-40B4-BE49-F238E27FC236}">
                <a16:creationId xmlns:a16="http://schemas.microsoft.com/office/drawing/2014/main" id="{7663592F-10A2-4E35-8FA8-BDD6F64B8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047" y="3386352"/>
            <a:ext cx="657179" cy="19055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917E659B-18DD-4D8E-849F-75FED14D038B}"/>
              </a:ext>
            </a:extLst>
          </p:cNvPr>
          <p:cNvSpPr txBox="1"/>
          <p:nvPr/>
        </p:nvSpPr>
        <p:spPr>
          <a:xfrm>
            <a:off x="3544564" y="255785"/>
            <a:ext cx="48237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Matériel utilisé par les élèves – Année 2022/2023</a:t>
            </a:r>
          </a:p>
        </p:txBody>
      </p:sp>
      <p:pic>
        <p:nvPicPr>
          <p:cNvPr id="37" name="Espace réservé pour une image  5" descr="Amazon.fr - Codéo : Manuel d'apprentissage du code - GRILLET, Lucie, DELBOIS, Caroline - Livres">
            <a:extLst>
              <a:ext uri="{FF2B5EF4-FFF2-40B4-BE49-F238E27FC236}">
                <a16:creationId xmlns:a16="http://schemas.microsoft.com/office/drawing/2014/main" id="{8485675F-7331-3A4D-4521-A789E5BB24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3095" y="3286623"/>
            <a:ext cx="796431" cy="1040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Espace réservé pour une image  5" descr="protege cahier violet - Recherche Google">
            <a:extLst>
              <a:ext uri="{FF2B5EF4-FFF2-40B4-BE49-F238E27FC236}">
                <a16:creationId xmlns:a16="http://schemas.microsoft.com/office/drawing/2014/main" id="{9935D795-98EA-1779-4D6F-ED74CC4A2D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7258" y="1583000"/>
            <a:ext cx="809604" cy="1130731"/>
          </a:xfrm>
          <a:prstGeom prst="rect">
            <a:avLst/>
          </a:prstGeom>
        </p:spPr>
      </p:pic>
      <p:pic>
        <p:nvPicPr>
          <p:cNvPr id="39" name="Espace réservé pour une image  5" descr="page agenda – Recherche Google">
            <a:extLst>
              <a:ext uri="{FF2B5EF4-FFF2-40B4-BE49-F238E27FC236}">
                <a16:creationId xmlns:a16="http://schemas.microsoft.com/office/drawing/2014/main" id="{65D8C47A-524D-A7B4-E3A5-2599AC5B83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657" y="1616179"/>
            <a:ext cx="1465254" cy="1038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Espace réservé pour une image  5" descr="Ardoise Velleda Bic -19 x 26 cm - 1 pce - Ardoise ecole - Creavea">
            <a:extLst>
              <a:ext uri="{FF2B5EF4-FFF2-40B4-BE49-F238E27FC236}">
                <a16:creationId xmlns:a16="http://schemas.microsoft.com/office/drawing/2014/main" id="{4A7ED6B2-CE59-5899-C3AF-CB5CC8DB57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249" y="5085612"/>
            <a:ext cx="1057814" cy="663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9C205CDE-704B-3346-7191-F98C43B6E32F}"/>
              </a:ext>
            </a:extLst>
          </p:cNvPr>
          <p:cNvSpPr txBox="1"/>
          <p:nvPr/>
        </p:nvSpPr>
        <p:spPr>
          <a:xfrm flipH="1">
            <a:off x="3041455" y="5241574"/>
            <a:ext cx="124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Ardoise</a:t>
            </a:r>
          </a:p>
        </p:txBody>
      </p:sp>
      <p:pic>
        <p:nvPicPr>
          <p:cNvPr id="3" name="Graphique 2" descr="Flèche : courbe légère">
            <a:extLst>
              <a:ext uri="{FF2B5EF4-FFF2-40B4-BE49-F238E27FC236}">
                <a16:creationId xmlns:a16="http://schemas.microsoft.com/office/drawing/2014/main" id="{C39778AE-536E-BA93-76FA-7DA4875AAB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64899" y="3239545"/>
            <a:ext cx="484165" cy="484165"/>
          </a:xfrm>
          <a:prstGeom prst="rect">
            <a:avLst/>
          </a:prstGeom>
        </p:spPr>
      </p:pic>
      <p:pic>
        <p:nvPicPr>
          <p:cNvPr id="42" name="Graphique 41" descr="Flèche : courbe légère">
            <a:extLst>
              <a:ext uri="{FF2B5EF4-FFF2-40B4-BE49-F238E27FC236}">
                <a16:creationId xmlns:a16="http://schemas.microsoft.com/office/drawing/2014/main" id="{EDB8D7A4-88E3-A435-B4FA-C0B7A8500E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76591" y="3521369"/>
            <a:ext cx="484165" cy="484165"/>
          </a:xfrm>
          <a:prstGeom prst="rect">
            <a:avLst/>
          </a:prstGeom>
        </p:spPr>
      </p:pic>
      <p:pic>
        <p:nvPicPr>
          <p:cNvPr id="43" name="Graphique 42" descr="Flèche : courbe légère">
            <a:extLst>
              <a:ext uri="{FF2B5EF4-FFF2-40B4-BE49-F238E27FC236}">
                <a16:creationId xmlns:a16="http://schemas.microsoft.com/office/drawing/2014/main" id="{3F2845C1-0D62-F96B-8649-EDB390FC47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66126" y="3791031"/>
            <a:ext cx="484165" cy="484165"/>
          </a:xfrm>
          <a:prstGeom prst="rect">
            <a:avLst/>
          </a:prstGeom>
        </p:spPr>
      </p:pic>
      <p:pic>
        <p:nvPicPr>
          <p:cNvPr id="44" name="Graphique 43" descr="Flèche : courbe légère">
            <a:extLst>
              <a:ext uri="{FF2B5EF4-FFF2-40B4-BE49-F238E27FC236}">
                <a16:creationId xmlns:a16="http://schemas.microsoft.com/office/drawing/2014/main" id="{180937C1-74ED-A7E2-CA4A-C13E830B24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59414" y="4007488"/>
            <a:ext cx="484165" cy="484165"/>
          </a:xfrm>
          <a:prstGeom prst="rect">
            <a:avLst/>
          </a:prstGeom>
        </p:spPr>
      </p:pic>
      <p:pic>
        <p:nvPicPr>
          <p:cNvPr id="46" name="Espace réservé pour une image  5" descr="Je réussis en géométrie au CP">
            <a:extLst>
              <a:ext uri="{FF2B5EF4-FFF2-40B4-BE49-F238E27FC236}">
                <a16:creationId xmlns:a16="http://schemas.microsoft.com/office/drawing/2014/main" id="{D20C135B-BF8B-A8C4-F60C-D9DB0BACC9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3095" y="4913114"/>
            <a:ext cx="868513" cy="1114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38440D8-36A9-033D-D717-3AEE4BA30205}"/>
              </a:ext>
            </a:extLst>
          </p:cNvPr>
          <p:cNvSpPr txBox="1"/>
          <p:nvPr/>
        </p:nvSpPr>
        <p:spPr>
          <a:xfrm>
            <a:off x="8143518" y="5316588"/>
            <a:ext cx="169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Fichier de géométrie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649FC76-C7C1-EB27-ED8F-CABB24D147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20" y="6468080"/>
            <a:ext cx="1665474" cy="25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5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608372A-33E1-44FC-B3F7-09C61D6F9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48786"/>
              </p:ext>
            </p:extLst>
          </p:nvPr>
        </p:nvGraphicFramePr>
        <p:xfrm>
          <a:off x="1702205" y="927113"/>
          <a:ext cx="8127999" cy="52961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611559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361225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46782752"/>
                    </a:ext>
                  </a:extLst>
                </a:gridCol>
              </a:tblGrid>
              <a:tr h="492664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CE1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361267"/>
                  </a:ext>
                </a:extLst>
              </a:tr>
              <a:tr h="160115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01471"/>
                  </a:ext>
                </a:extLst>
              </a:tr>
              <a:tr h="160115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173795"/>
                  </a:ext>
                </a:extLst>
              </a:tr>
              <a:tr h="1601157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596068"/>
                  </a:ext>
                </a:extLst>
              </a:tr>
            </a:tbl>
          </a:graphicData>
        </a:graphic>
      </p:graphicFrame>
      <p:pic>
        <p:nvPicPr>
          <p:cNvPr id="5" name="Espace réservé pour une image  5" descr="porte vues - Recherche Google">
            <a:extLst>
              <a:ext uri="{FF2B5EF4-FFF2-40B4-BE49-F238E27FC236}">
                <a16:creationId xmlns:a16="http://schemas.microsoft.com/office/drawing/2014/main" id="{DF10ED60-3CCE-4162-AF87-E0BC8D258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9907" y="3249067"/>
            <a:ext cx="1311826" cy="1040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Espace réservé pour une image  5" descr="pochette cartonnée épaisse - Recherche Google">
            <a:extLst>
              <a:ext uri="{FF2B5EF4-FFF2-40B4-BE49-F238E27FC236}">
                <a16:creationId xmlns:a16="http://schemas.microsoft.com/office/drawing/2014/main" id="{1F82B318-2AB4-40D1-AD6D-1EA730FCD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59174">
            <a:off x="7272582" y="1561681"/>
            <a:ext cx="809604" cy="1002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Espace réservé pour une image  5" descr="cahier polypro - Recherche Google">
            <a:extLst>
              <a:ext uri="{FF2B5EF4-FFF2-40B4-BE49-F238E27FC236}">
                <a16:creationId xmlns:a16="http://schemas.microsoft.com/office/drawing/2014/main" id="{EE9E80B0-7D1D-4037-8EC2-50555D956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3183" y="3281435"/>
            <a:ext cx="677511" cy="1005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1B6432EA-44CC-4747-A23F-7D5B249A3107}"/>
              </a:ext>
            </a:extLst>
          </p:cNvPr>
          <p:cNvSpPr txBox="1"/>
          <p:nvPr/>
        </p:nvSpPr>
        <p:spPr>
          <a:xfrm>
            <a:off x="2709331" y="1895085"/>
            <a:ext cx="1410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Carnet de liaison</a:t>
            </a:r>
          </a:p>
        </p:txBody>
      </p:sp>
      <p:pic>
        <p:nvPicPr>
          <p:cNvPr id="17" name="Espace réservé pour une image  5" descr="klassroom - Recherche Google">
            <a:extLst>
              <a:ext uri="{FF2B5EF4-FFF2-40B4-BE49-F238E27FC236}">
                <a16:creationId xmlns:a16="http://schemas.microsoft.com/office/drawing/2014/main" id="{E1D85E88-8307-4F94-9729-C1ED919DB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742" y="2694340"/>
            <a:ext cx="1386605" cy="761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011B242-86A1-4478-8F71-9AC296EA1087}"/>
              </a:ext>
            </a:extLst>
          </p:cNvPr>
          <p:cNvSpPr txBox="1"/>
          <p:nvPr/>
        </p:nvSpPr>
        <p:spPr>
          <a:xfrm>
            <a:off x="6100469" y="1900029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Agenda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2EB64A6-21C2-459D-BD96-B2744183BC6B}"/>
              </a:ext>
            </a:extLst>
          </p:cNvPr>
          <p:cNvSpPr txBox="1"/>
          <p:nvPr/>
        </p:nvSpPr>
        <p:spPr>
          <a:xfrm>
            <a:off x="8250871" y="1639515"/>
            <a:ext cx="1766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2 Pochettes cartonnées </a:t>
            </a:r>
          </a:p>
          <a:p>
            <a:r>
              <a:rPr lang="fr-FR" sz="1200" dirty="0"/>
              <a:t>(pour ranger les divers </a:t>
            </a:r>
          </a:p>
          <a:p>
            <a:r>
              <a:rPr lang="fr-FR" sz="1200" dirty="0"/>
              <a:t>travaux au cours de l’année / évaluations 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31CD764-E829-4EB6-BA5C-F3B8DB7CCA21}"/>
              </a:ext>
            </a:extLst>
          </p:cNvPr>
          <p:cNvSpPr txBox="1"/>
          <p:nvPr/>
        </p:nvSpPr>
        <p:spPr>
          <a:xfrm>
            <a:off x="3043579" y="3643394"/>
            <a:ext cx="12405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QLM</a:t>
            </a:r>
          </a:p>
          <a:p>
            <a:r>
              <a:rPr lang="fr-FR" sz="1400" dirty="0"/>
              <a:t>Anglais</a:t>
            </a:r>
          </a:p>
          <a:p>
            <a:r>
              <a:rPr lang="fr-FR" sz="1400" dirty="0"/>
              <a:t>Poésie / Chant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2864F78-7E5D-4FD6-8E6F-B2232794E948}"/>
              </a:ext>
            </a:extLst>
          </p:cNvPr>
          <p:cNvSpPr txBox="1"/>
          <p:nvPr/>
        </p:nvSpPr>
        <p:spPr>
          <a:xfrm>
            <a:off x="5833307" y="3591019"/>
            <a:ext cx="1328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Lutin de lecture</a:t>
            </a:r>
          </a:p>
          <a:p>
            <a:r>
              <a:rPr lang="fr-FR" sz="1400" dirty="0"/>
              <a:t>+ orthographe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E5440DA-E593-42D7-A1F8-558FD43725EE}"/>
              </a:ext>
            </a:extLst>
          </p:cNvPr>
          <p:cNvSpPr txBox="1"/>
          <p:nvPr/>
        </p:nvSpPr>
        <p:spPr>
          <a:xfrm>
            <a:off x="10653801" y="3507051"/>
            <a:ext cx="10518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Application : </a:t>
            </a:r>
          </a:p>
          <a:p>
            <a:r>
              <a:rPr lang="fr-FR" sz="1000" dirty="0"/>
              <a:t>communication </a:t>
            </a:r>
          </a:p>
          <a:p>
            <a:r>
              <a:rPr lang="fr-FR" sz="1000" dirty="0"/>
              <a:t>avec les parents.</a:t>
            </a:r>
          </a:p>
        </p:txBody>
      </p:sp>
      <p:pic>
        <p:nvPicPr>
          <p:cNvPr id="29" name="Espace réservé pour une image  5" descr="Microsoft Edge">
            <a:extLst>
              <a:ext uri="{FF2B5EF4-FFF2-40B4-BE49-F238E27FC236}">
                <a16:creationId xmlns:a16="http://schemas.microsoft.com/office/drawing/2014/main" id="{7663592F-10A2-4E35-8FA8-BDD6F64B8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047" y="3386352"/>
            <a:ext cx="657179" cy="190550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917E659B-18DD-4D8E-849F-75FED14D038B}"/>
              </a:ext>
            </a:extLst>
          </p:cNvPr>
          <p:cNvSpPr txBox="1"/>
          <p:nvPr/>
        </p:nvSpPr>
        <p:spPr>
          <a:xfrm>
            <a:off x="3544564" y="255785"/>
            <a:ext cx="48237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Matériel utilisé par les élèves – Année 2022/2023</a:t>
            </a:r>
          </a:p>
        </p:txBody>
      </p:sp>
      <p:pic>
        <p:nvPicPr>
          <p:cNvPr id="38" name="Espace réservé pour une image  5" descr="protege cahier violet - Recherche Google">
            <a:extLst>
              <a:ext uri="{FF2B5EF4-FFF2-40B4-BE49-F238E27FC236}">
                <a16:creationId xmlns:a16="http://schemas.microsoft.com/office/drawing/2014/main" id="{9935D795-98EA-1779-4D6F-ED74CC4A2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7258" y="1583000"/>
            <a:ext cx="809604" cy="1130731"/>
          </a:xfrm>
          <a:prstGeom prst="rect">
            <a:avLst/>
          </a:prstGeom>
        </p:spPr>
      </p:pic>
      <p:pic>
        <p:nvPicPr>
          <p:cNvPr id="39" name="Espace réservé pour une image  5" descr="page agenda – Recherche Google">
            <a:extLst>
              <a:ext uri="{FF2B5EF4-FFF2-40B4-BE49-F238E27FC236}">
                <a16:creationId xmlns:a16="http://schemas.microsoft.com/office/drawing/2014/main" id="{65D8C47A-524D-A7B4-E3A5-2599AC5B83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657" y="1616179"/>
            <a:ext cx="1465254" cy="1038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Espace réservé pour une image  5" descr="Ardoise Velleda Bic -19 x 26 cm - 1 pce - Ardoise ecole - Creavea">
            <a:extLst>
              <a:ext uri="{FF2B5EF4-FFF2-40B4-BE49-F238E27FC236}">
                <a16:creationId xmlns:a16="http://schemas.microsoft.com/office/drawing/2014/main" id="{4A7ED6B2-CE59-5899-C3AF-CB5CC8DB57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8249" y="5085612"/>
            <a:ext cx="1057814" cy="6634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9C205CDE-704B-3346-7191-F98C43B6E32F}"/>
              </a:ext>
            </a:extLst>
          </p:cNvPr>
          <p:cNvSpPr txBox="1"/>
          <p:nvPr/>
        </p:nvSpPr>
        <p:spPr>
          <a:xfrm flipH="1">
            <a:off x="3041455" y="5241574"/>
            <a:ext cx="124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Ardoise</a:t>
            </a:r>
          </a:p>
        </p:txBody>
      </p:sp>
      <p:pic>
        <p:nvPicPr>
          <p:cNvPr id="3" name="Graphique 2" descr="Flèche : courbe légère">
            <a:extLst>
              <a:ext uri="{FF2B5EF4-FFF2-40B4-BE49-F238E27FC236}">
                <a16:creationId xmlns:a16="http://schemas.microsoft.com/office/drawing/2014/main" id="{C39778AE-536E-BA93-76FA-7DA4875AAB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64899" y="3239545"/>
            <a:ext cx="484165" cy="484165"/>
          </a:xfrm>
          <a:prstGeom prst="rect">
            <a:avLst/>
          </a:prstGeom>
        </p:spPr>
      </p:pic>
      <p:pic>
        <p:nvPicPr>
          <p:cNvPr id="42" name="Graphique 41" descr="Flèche : courbe légère">
            <a:extLst>
              <a:ext uri="{FF2B5EF4-FFF2-40B4-BE49-F238E27FC236}">
                <a16:creationId xmlns:a16="http://schemas.microsoft.com/office/drawing/2014/main" id="{EDB8D7A4-88E3-A435-B4FA-C0B7A8500E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6591" y="3521369"/>
            <a:ext cx="484165" cy="484165"/>
          </a:xfrm>
          <a:prstGeom prst="rect">
            <a:avLst/>
          </a:prstGeom>
        </p:spPr>
      </p:pic>
      <p:pic>
        <p:nvPicPr>
          <p:cNvPr id="43" name="Graphique 42" descr="Flèche : courbe légère">
            <a:extLst>
              <a:ext uri="{FF2B5EF4-FFF2-40B4-BE49-F238E27FC236}">
                <a16:creationId xmlns:a16="http://schemas.microsoft.com/office/drawing/2014/main" id="{3F2845C1-0D62-F96B-8649-EDB390FC47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66126" y="3791031"/>
            <a:ext cx="484165" cy="484165"/>
          </a:xfrm>
          <a:prstGeom prst="rect">
            <a:avLst/>
          </a:prstGeom>
        </p:spPr>
      </p:pic>
      <p:pic>
        <p:nvPicPr>
          <p:cNvPr id="44" name="Graphique 43" descr="Flèche : courbe légère">
            <a:extLst>
              <a:ext uri="{FF2B5EF4-FFF2-40B4-BE49-F238E27FC236}">
                <a16:creationId xmlns:a16="http://schemas.microsoft.com/office/drawing/2014/main" id="{180937C1-74ED-A7E2-CA4A-C13E830B24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9414" y="4007488"/>
            <a:ext cx="484165" cy="48416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38440D8-36A9-033D-D717-3AEE4BA30205}"/>
              </a:ext>
            </a:extLst>
          </p:cNvPr>
          <p:cNvSpPr txBox="1"/>
          <p:nvPr/>
        </p:nvSpPr>
        <p:spPr>
          <a:xfrm>
            <a:off x="5420186" y="5365505"/>
            <a:ext cx="1690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Fichier de géométrie</a:t>
            </a:r>
          </a:p>
        </p:txBody>
      </p:sp>
      <p:pic>
        <p:nvPicPr>
          <p:cNvPr id="32" name="Espace réservé pour une image  5" descr="pochette cartonnée épaisse - Recherche Google">
            <a:extLst>
              <a:ext uri="{FF2B5EF4-FFF2-40B4-BE49-F238E27FC236}">
                <a16:creationId xmlns:a16="http://schemas.microsoft.com/office/drawing/2014/main" id="{F8A2803C-E3C2-17FB-CCCC-18E732B96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42096">
            <a:off x="7294172" y="1809323"/>
            <a:ext cx="809604" cy="1002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Espace réservé pour une image  5" descr="cahier polypro - Recherche Google">
            <a:extLst>
              <a:ext uri="{FF2B5EF4-FFF2-40B4-BE49-F238E27FC236}">
                <a16:creationId xmlns:a16="http://schemas.microsoft.com/office/drawing/2014/main" id="{09ECD19F-C8E6-F73E-AB71-9D5CC8A8CF5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472997">
            <a:off x="7356548" y="3130600"/>
            <a:ext cx="715474" cy="1005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6B13F087-F41A-4385-F77E-B04148629F2B}"/>
              </a:ext>
            </a:extLst>
          </p:cNvPr>
          <p:cNvSpPr txBox="1"/>
          <p:nvPr/>
        </p:nvSpPr>
        <p:spPr>
          <a:xfrm>
            <a:off x="8354778" y="3352004"/>
            <a:ext cx="1439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Cahiers du jour</a:t>
            </a:r>
          </a:p>
          <a:p>
            <a:pPr algn="ctr"/>
            <a:r>
              <a:rPr lang="fr-FR" sz="1400" dirty="0"/>
              <a:t>Français /Mathématiques</a:t>
            </a:r>
          </a:p>
        </p:txBody>
      </p:sp>
      <p:pic>
        <p:nvPicPr>
          <p:cNvPr id="35" name="Espace réservé pour une image  5" descr="cahiers polypro - Recherche Google">
            <a:extLst>
              <a:ext uri="{FF2B5EF4-FFF2-40B4-BE49-F238E27FC236}">
                <a16:creationId xmlns:a16="http://schemas.microsoft.com/office/drawing/2014/main" id="{62DEC574-4104-E412-D6D6-610F3D17146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96390">
            <a:off x="7387443" y="3464767"/>
            <a:ext cx="746262" cy="1002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Espace réservé pour une image  5" descr="Je réussis en géométrie au CE1">
            <a:extLst>
              <a:ext uri="{FF2B5EF4-FFF2-40B4-BE49-F238E27FC236}">
                <a16:creationId xmlns:a16="http://schemas.microsoft.com/office/drawing/2014/main" id="{6522AC4A-8B4D-4912-7C0D-936EE4E613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9907" y="4855537"/>
            <a:ext cx="931470" cy="1221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Espace réservé pour une image  5" descr="OXFORD OXFORD Cahier A4, 48 pages, 90g, Séyès, couverture polypro vert | Staples®">
            <a:extLst>
              <a:ext uri="{FF2B5EF4-FFF2-40B4-BE49-F238E27FC236}">
                <a16:creationId xmlns:a16="http://schemas.microsoft.com/office/drawing/2014/main" id="{E961C6AC-65D2-1C49-7F05-80D14A78F9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4060" y="4779947"/>
            <a:ext cx="931470" cy="1274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ZoneTexte 49">
            <a:extLst>
              <a:ext uri="{FF2B5EF4-FFF2-40B4-BE49-F238E27FC236}">
                <a16:creationId xmlns:a16="http://schemas.microsoft.com/office/drawing/2014/main" id="{94A58306-C9E1-4BAD-EC14-222CE75C35A1}"/>
              </a:ext>
            </a:extLst>
          </p:cNvPr>
          <p:cNvSpPr txBox="1"/>
          <p:nvPr/>
        </p:nvSpPr>
        <p:spPr>
          <a:xfrm>
            <a:off x="8300358" y="5238125"/>
            <a:ext cx="1385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Cahier de leçons</a:t>
            </a:r>
          </a:p>
        </p:txBody>
      </p:sp>
      <p:pic>
        <p:nvPicPr>
          <p:cNvPr id="37" name="Espace réservé pour une image  5" descr="10 cahiers 2 index polypro 17x22 cm - 96 pages seyes - Savoirs Plus">
            <a:extLst>
              <a:ext uri="{FF2B5EF4-FFF2-40B4-BE49-F238E27FC236}">
                <a16:creationId xmlns:a16="http://schemas.microsoft.com/office/drawing/2014/main" id="{E1139221-3FC8-0716-7270-65EA67B5E9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3239" y="4726765"/>
            <a:ext cx="1079815" cy="141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7B9382A-4139-1482-9AB7-EE2C3EE7D959}"/>
              </a:ext>
            </a:extLst>
          </p:cNvPr>
          <p:cNvSpPr txBox="1"/>
          <p:nvPr/>
        </p:nvSpPr>
        <p:spPr>
          <a:xfrm>
            <a:off x="10897323" y="5042339"/>
            <a:ext cx="1080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Cahier </a:t>
            </a:r>
          </a:p>
          <a:p>
            <a:r>
              <a:rPr lang="fr-FR" dirty="0"/>
              <a:t>d’écrivain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6373342-3ED1-B8D3-5011-85629CFC5A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20" y="6468080"/>
            <a:ext cx="1665474" cy="25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7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CF6FF417-E643-4701-9D2B-100E64CCA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48964"/>
              </p:ext>
            </p:extLst>
          </p:nvPr>
        </p:nvGraphicFramePr>
        <p:xfrm>
          <a:off x="718408" y="711375"/>
          <a:ext cx="10755184" cy="56805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77592">
                  <a:extLst>
                    <a:ext uri="{9D8B030D-6E8A-4147-A177-3AD203B41FA5}">
                      <a16:colId xmlns:a16="http://schemas.microsoft.com/office/drawing/2014/main" val="168131790"/>
                    </a:ext>
                  </a:extLst>
                </a:gridCol>
                <a:gridCol w="5377592">
                  <a:extLst>
                    <a:ext uri="{9D8B030D-6E8A-4147-A177-3AD203B41FA5}">
                      <a16:colId xmlns:a16="http://schemas.microsoft.com/office/drawing/2014/main" val="3325907917"/>
                    </a:ext>
                  </a:extLst>
                </a:gridCol>
              </a:tblGrid>
              <a:tr h="547794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Ce1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005840"/>
                  </a:ext>
                </a:extLst>
              </a:tr>
              <a:tr h="256637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583086"/>
                  </a:ext>
                </a:extLst>
              </a:tr>
              <a:tr h="2566377"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246958"/>
                  </a:ext>
                </a:extLst>
              </a:tr>
            </a:tbl>
          </a:graphicData>
        </a:graphic>
      </p:graphicFrame>
      <p:pic>
        <p:nvPicPr>
          <p:cNvPr id="6" name="Espace réservé pour une image  5" descr="mhm - Recherche Google">
            <a:extLst>
              <a:ext uri="{FF2B5EF4-FFF2-40B4-BE49-F238E27FC236}">
                <a16:creationId xmlns:a16="http://schemas.microsoft.com/office/drawing/2014/main" id="{F4886EEF-2415-415C-B92B-5ABEBBA518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9216" y="1531124"/>
            <a:ext cx="1379598" cy="1794012"/>
          </a:xfrm>
          <a:ln>
            <a:solidFill>
              <a:schemeClr val="tx1"/>
            </a:solidFill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ECB7608-BFC9-49FA-BAC3-5D5E7691E6A7}"/>
              </a:ext>
            </a:extLst>
          </p:cNvPr>
          <p:cNvSpPr txBox="1"/>
          <p:nvPr/>
        </p:nvSpPr>
        <p:spPr>
          <a:xfrm>
            <a:off x="3371301" y="273132"/>
            <a:ext cx="475514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Méthodes communes utilisées au sein du cycle 2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2FCD09-D0E9-FA49-5F4C-A3F3426FF550}"/>
              </a:ext>
            </a:extLst>
          </p:cNvPr>
          <p:cNvSpPr txBox="1"/>
          <p:nvPr/>
        </p:nvSpPr>
        <p:spPr>
          <a:xfrm>
            <a:off x="10156242" y="1531124"/>
            <a:ext cx="108446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/>
              <a:t>Orthographe</a:t>
            </a:r>
            <a:r>
              <a:rPr lang="fr-FR" sz="1200" dirty="0"/>
              <a:t> : Méthode de Catherine </a:t>
            </a:r>
            <a:r>
              <a:rPr lang="fr-FR" sz="1200" dirty="0" err="1"/>
              <a:t>Huby</a:t>
            </a:r>
            <a:r>
              <a:rPr lang="fr-FR" sz="1200" dirty="0"/>
              <a:t> (entrée graphémique)</a:t>
            </a:r>
          </a:p>
          <a:p>
            <a:pPr algn="ctr"/>
            <a:r>
              <a:rPr lang="fr-FR" sz="1200" dirty="0"/>
              <a:t>+</a:t>
            </a:r>
          </a:p>
          <a:p>
            <a:pPr algn="ctr"/>
            <a:r>
              <a:rPr lang="fr-FR" sz="1200" dirty="0"/>
              <a:t>Mots référents du </a:t>
            </a:r>
            <a:r>
              <a:rPr lang="fr-FR" sz="1200" dirty="0" err="1"/>
              <a:t>Codéo</a:t>
            </a:r>
            <a:endParaRPr lang="fr-FR" sz="1200" dirty="0"/>
          </a:p>
        </p:txBody>
      </p:sp>
      <p:pic>
        <p:nvPicPr>
          <p:cNvPr id="21" name="Espace réservé pour une image  5" descr="Réussir son entrée en grammaire CE1 + ressources numériques - Livre CD-ROM - Françoise Bellanger, Aurélie Raoul-Bellanger - Achat Livre | fnac">
            <a:extLst>
              <a:ext uri="{FF2B5EF4-FFF2-40B4-BE49-F238E27FC236}">
                <a16:creationId xmlns:a16="http://schemas.microsoft.com/office/drawing/2014/main" id="{B1A07833-5F62-1C60-2EF6-69DB1473D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706" y="1531124"/>
            <a:ext cx="1379597" cy="1781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Espace réservé pour une image  5" descr="mhm - Recherche Google">
            <a:extLst>
              <a:ext uri="{FF2B5EF4-FFF2-40B4-BE49-F238E27FC236}">
                <a16:creationId xmlns:a16="http://schemas.microsoft.com/office/drawing/2014/main" id="{199FB91A-09EA-D835-C64C-9505C15CE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3946" y="1531124"/>
            <a:ext cx="1379599" cy="1781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Espace réservé pour une image  5" descr="Jocastore">
            <a:extLst>
              <a:ext uri="{FF2B5EF4-FFF2-40B4-BE49-F238E27FC236}">
                <a16:creationId xmlns:a16="http://schemas.microsoft.com/office/drawing/2014/main" id="{FEF1BFE6-B1C5-6C6B-ED5E-7096C8D3C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5859" y="4598655"/>
            <a:ext cx="2077803" cy="15523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Espace réservé pour une image  5" descr="Jocastore">
            <a:extLst>
              <a:ext uri="{FF2B5EF4-FFF2-40B4-BE49-F238E27FC236}">
                <a16:creationId xmlns:a16="http://schemas.microsoft.com/office/drawing/2014/main" id="{6F846FFA-88C5-4B39-9468-5EE5CF80B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46684" y="4595635"/>
            <a:ext cx="2065723" cy="15583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Espace réservé pour une image  5" descr="Les Leçons Interactives de Géométrie • Cycle 2">
            <a:extLst>
              <a:ext uri="{FF2B5EF4-FFF2-40B4-BE49-F238E27FC236}">
                <a16:creationId xmlns:a16="http://schemas.microsoft.com/office/drawing/2014/main" id="{2E2129CC-A8F6-FBC7-A5B6-2B6ABC7A42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9934" y="4598655"/>
            <a:ext cx="1870478" cy="15523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Espace réservé pour une image  5" descr="Amazon.fr - Codéo : Manuel d'apprentissage du code - GRILLET, Lucie, DELBOIS, Caroline - Livres">
            <a:extLst>
              <a:ext uri="{FF2B5EF4-FFF2-40B4-BE49-F238E27FC236}">
                <a16:creationId xmlns:a16="http://schemas.microsoft.com/office/drawing/2014/main" id="{52A8B219-66D6-8910-CC35-4AA77E46CD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4944" y="1531125"/>
            <a:ext cx="1363755" cy="1781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4A06147-F5C8-D4CB-0D25-F4CDDA9E2567}"/>
              </a:ext>
            </a:extLst>
          </p:cNvPr>
          <p:cNvSpPr txBox="1"/>
          <p:nvPr/>
        </p:nvSpPr>
        <p:spPr>
          <a:xfrm>
            <a:off x="3538519" y="3294866"/>
            <a:ext cx="1919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Ponctuellement</a:t>
            </a:r>
          </a:p>
          <a:p>
            <a:r>
              <a:rPr lang="fr-FR" sz="1100" dirty="0"/>
              <a:t>(jeux / manipulations / rituels)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78BEAD4-0A54-C320-C595-646002A5F0F2}"/>
              </a:ext>
            </a:extLst>
          </p:cNvPr>
          <p:cNvSpPr txBox="1"/>
          <p:nvPr/>
        </p:nvSpPr>
        <p:spPr>
          <a:xfrm>
            <a:off x="8221773" y="3312179"/>
            <a:ext cx="1919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Ponctuellement</a:t>
            </a:r>
          </a:p>
          <a:p>
            <a:r>
              <a:rPr lang="fr-FR" sz="1100" dirty="0"/>
              <a:t>(jeux / manipulations / rituels)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A2F3D3E-C66D-852D-0667-0AA6E8892044}"/>
              </a:ext>
            </a:extLst>
          </p:cNvPr>
          <p:cNvSpPr txBox="1"/>
          <p:nvPr/>
        </p:nvSpPr>
        <p:spPr>
          <a:xfrm>
            <a:off x="3931733" y="4049923"/>
            <a:ext cx="4902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u="sng" dirty="0"/>
              <a:t>Applications numériques de cycle utilisées occasionnellement 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27FBD4-AC45-F732-5165-A4AEEBE920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20" y="6468080"/>
            <a:ext cx="1665474" cy="25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34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178</Words>
  <PresentationFormat>Grand écran</PresentationFormat>
  <Paragraphs>69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2019-07-03T06:02:34Z</dcterms:created>
  <dcterms:modified xsi:type="dcterms:W3CDTF">2022-11-04T12:47:57Z</dcterms:modified>
</cp:coreProperties>
</file>