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258" r:id="rId4"/>
    <p:sldId id="266" r:id="rId5"/>
    <p:sldId id="303" r:id="rId6"/>
    <p:sldId id="284" r:id="rId7"/>
    <p:sldId id="289" r:id="rId8"/>
    <p:sldId id="290" r:id="rId9"/>
    <p:sldId id="305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B3F513-EA24-487C-95E7-B4DEA0779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E84659-EA56-47D1-B366-79FE5534D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CAB238-EA5D-456C-9BEE-F807C42A9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C493-64B2-4FD8-9FDA-30E75399D56D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654A73-2546-4EDD-8213-8F1AD6E6C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EEF9C8-5345-4778-8038-74E89B057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22F7-64D7-4F43-B1CC-83981D11A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453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F4E62F-3A92-4B5A-87A6-82933C4A9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173493-00D5-47CB-BA0F-D002E873E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DB9837-15CF-407A-B93F-E64F42AA3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C493-64B2-4FD8-9FDA-30E75399D56D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F74BD5-82B4-491B-9981-19954774C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A6F285F-EFA0-4D73-8386-058D33622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22F7-64D7-4F43-B1CC-83981D11A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6311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C8A21AD-26D1-4A0B-BF0D-BEB9E0E9A7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1278E9-3111-4433-AD3B-B689246F27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C7CBD0-C1CA-40FF-818F-B19413929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C493-64B2-4FD8-9FDA-30E75399D56D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83EC50B-FB41-4874-8BD8-91BA09EF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63BE00-0A7A-45C6-9794-9E6E9E47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22F7-64D7-4F43-B1CC-83981D11A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39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748B6A-06FC-4C14-9F31-60107628E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43899B-AD9C-4F6D-9FC9-4B48C0EBF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CFF2F3-A46A-49BE-A44C-20E0A8161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C493-64B2-4FD8-9FDA-30E75399D56D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3F4F9B-09D7-4654-856A-FF0A9578C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507DE2-DE0E-4FE0-BBBB-BF4BE54B0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22F7-64D7-4F43-B1CC-83981D11A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887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D0EEA0-8079-4E60-9FCB-920A840B0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EE1066-F57A-4CD6-9630-24D97EF14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938566-3B48-4479-8AB6-5F84181CC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C493-64B2-4FD8-9FDA-30E75399D56D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611B04-FAA5-4CE4-B5B8-AB97B98E1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814149-8DEF-4BBE-9499-6C4FB5C25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22F7-64D7-4F43-B1CC-83981D11A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441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9128DC-A161-499A-BDE5-9FCFC5DD9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4E9E71-2A3D-4A7F-954D-C83A987609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7B02D97-6A9C-43E4-9359-BE4A5B3E8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FB10103-F3B7-4C18-9DE1-38EC968D0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C493-64B2-4FD8-9FDA-30E75399D56D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F23318-A108-470E-AE59-DC9F8D63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8E98AC0-005C-462B-97CE-618438167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22F7-64D7-4F43-B1CC-83981D11A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15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A821F9-3BB3-4475-894B-DB9F23FC8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74A88C-40B2-45C7-AED2-242D8E2C4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D631149-C080-4CBC-A7D8-6FF35E21F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E571595-B266-4ACB-88EB-EEEBEF6698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C0D73B1-4289-4000-8699-1DB51C848B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F1C868D-1DC6-47F0-BA35-288FC34A8B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C493-64B2-4FD8-9FDA-30E75399D56D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F30D915-420E-434F-84A9-7DBECAD3B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E0F8E2-3A05-448B-988D-02D36AA6E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22F7-64D7-4F43-B1CC-83981D11A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734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9B1973-EDB0-4383-B2F7-D8F1E7CDF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A01CCF7-E9EA-4AD4-BA7E-73E02A0A4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C493-64B2-4FD8-9FDA-30E75399D56D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86E4CCC-915F-40A2-A96B-DADC5C6E8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C23E966-F730-4A83-8BCD-C2D3C04E9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22F7-64D7-4F43-B1CC-83981D11A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60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B10DEE1-2797-4A9B-A85F-BD9D20E9F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C493-64B2-4FD8-9FDA-30E75399D56D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2337D1E-EF4D-42F4-A8AE-A5CE782E4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7BE500-FC0C-4893-922F-C1A52123F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22F7-64D7-4F43-B1CC-83981D11A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502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9B5BCA-834D-4303-8752-7DEDA4B5A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F48996-7603-42F1-BCE7-9D9273690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AF27B19-D67B-432B-89CB-4993337B23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B962DA-1FE5-41E4-956C-7850652A1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C493-64B2-4FD8-9FDA-30E75399D56D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F82C5F-A950-44A3-8556-8AF1D6428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B8C278-6E9C-4EB4-90C1-720A25105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22F7-64D7-4F43-B1CC-83981D11A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82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FC8751-38C1-4600-9764-F936E4F7D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0F5AA25-A03B-4370-951A-0DAF572932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B7128FC-A72E-4E53-9422-68B6ED23B8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5E9AD8-E907-4F63-A729-482BF1B5E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BC493-64B2-4FD8-9FDA-30E75399D56D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5EE979-F787-4B65-A6A0-2C6D7FC80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99C074-8540-4A7C-8A49-FFA07CD70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922F7-64D7-4F43-B1CC-83981D11A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784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19E1C64-0329-48BD-852D-0F7FE04F4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29B7C7-8981-4851-83A8-48F3EAA67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A28E84-BD3C-456E-A692-0EE722DAD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BC493-64B2-4FD8-9FDA-30E75399D56D}" type="datetimeFigureOut">
              <a:rPr lang="fr-FR" smtClean="0"/>
              <a:t>20/12/2020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4DBADF-B7F5-4963-AD7C-B483D261F8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A0C9FE-A199-4800-98BB-9F89C08BAD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922F7-64D7-4F43-B1CC-83981D11A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762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A5E399D-81A5-4906-BDCA-6B9B897D13E3}"/>
              </a:ext>
            </a:extLst>
          </p:cNvPr>
          <p:cNvSpPr txBox="1"/>
          <p:nvPr/>
        </p:nvSpPr>
        <p:spPr>
          <a:xfrm>
            <a:off x="3890249" y="249382"/>
            <a:ext cx="32401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u="sng" dirty="0"/>
              <a:t>Mardi 3 novembre 2020</a:t>
            </a:r>
          </a:p>
          <a:p>
            <a:pPr algn="ctr"/>
            <a:endParaRPr lang="fr-FR" sz="2400" b="1" u="sng" dirty="0"/>
          </a:p>
          <a:p>
            <a:pPr algn="ctr"/>
            <a:r>
              <a:rPr lang="fr-FR" sz="2400" b="1" u="sng" dirty="0"/>
              <a:t>Analyse de phrase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45E2F07-C85C-4CA8-973C-8D462C8239A9}"/>
              </a:ext>
            </a:extLst>
          </p:cNvPr>
          <p:cNvSpPr txBox="1"/>
          <p:nvPr/>
        </p:nvSpPr>
        <p:spPr>
          <a:xfrm>
            <a:off x="587829" y="4857008"/>
            <a:ext cx="9451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Une longue boîte de bois roux et luisant apparût.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B076B33-A535-4E91-A2EA-51A8AFC3A134}"/>
              </a:ext>
            </a:extLst>
          </p:cNvPr>
          <p:cNvSpPr txBox="1"/>
          <p:nvPr/>
        </p:nvSpPr>
        <p:spPr>
          <a:xfrm>
            <a:off x="710541" y="2507028"/>
            <a:ext cx="9958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Soudain, une longue boîte apparût dans la lumière. 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CF9EFEE-2CA9-4317-A440-A09B23AE210F}"/>
              </a:ext>
            </a:extLst>
          </p:cNvPr>
          <p:cNvSpPr txBox="1"/>
          <p:nvPr/>
        </p:nvSpPr>
        <p:spPr>
          <a:xfrm>
            <a:off x="783771" y="1989117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CM1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CF98A37F-2920-46A3-BE61-26529ABE98DB}"/>
              </a:ext>
            </a:extLst>
          </p:cNvPr>
          <p:cNvSpPr txBox="1"/>
          <p:nvPr/>
        </p:nvSpPr>
        <p:spPr>
          <a:xfrm>
            <a:off x="633350" y="4445330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>
                <a:solidFill>
                  <a:srgbClr val="FF0000"/>
                </a:solidFill>
              </a:rPr>
              <a:t>CM2</a:t>
            </a:r>
            <a:endParaRPr lang="fr-FR" b="1" dirty="0">
              <a:solidFill>
                <a:srgbClr val="FF0000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738" y="65534"/>
            <a:ext cx="2178638" cy="1881237"/>
          </a:xfrm>
          <a:prstGeom prst="rect">
            <a:avLst/>
          </a:prstGeom>
        </p:spPr>
      </p:pic>
      <p:pic>
        <p:nvPicPr>
          <p:cNvPr id="9" name="Espace réservé pour une image  4" descr="etude de la langue clipart – Recherche Goog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433863" y="65534"/>
            <a:ext cx="3518275" cy="1956794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72546" y="3287346"/>
            <a:ext cx="1260281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Codes 1 à 6</a:t>
            </a:r>
          </a:p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Code 11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72546" y="5637326"/>
            <a:ext cx="1260281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Codes 1 à 6</a:t>
            </a:r>
          </a:p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Code 11</a:t>
            </a:r>
          </a:p>
          <a:p>
            <a:r>
              <a:rPr lang="fr-FR" b="1" dirty="0">
                <a:solidFill>
                  <a:schemeClr val="accent4">
                    <a:lumMod val="75000"/>
                  </a:schemeClr>
                </a:solidFill>
              </a:rPr>
              <a:t>Code 8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A7D5E16-4B10-4F93-8B1D-29384A50CB0C}"/>
              </a:ext>
            </a:extLst>
          </p:cNvPr>
          <p:cNvSpPr txBox="1"/>
          <p:nvPr/>
        </p:nvSpPr>
        <p:spPr>
          <a:xfrm>
            <a:off x="10474035" y="6423134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  <a:latin typeface="Jokerman" panose="04090605060D06020702" pitchFamily="82" charset="0"/>
              </a:rPr>
              <a:t>Maicresse.fr</a:t>
            </a:r>
          </a:p>
        </p:txBody>
      </p:sp>
    </p:spTree>
    <p:extLst>
      <p:ext uri="{BB962C8B-B14F-4D97-AF65-F5344CB8AC3E}">
        <p14:creationId xmlns:p14="http://schemas.microsoft.com/office/powerpoint/2010/main" val="2263223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60120" y="448056"/>
            <a:ext cx="9151416" cy="95102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/>
              <a:t>La bille que j’ai trouvée est bleu et rouge.</a:t>
            </a:r>
          </a:p>
          <a:p>
            <a:endParaRPr lang="fr-FR" sz="3600" dirty="0"/>
          </a:p>
          <a:p>
            <a:r>
              <a:rPr lang="fr-FR" sz="3600" dirty="0"/>
              <a:t>Qu’il ait appris sa poésie seul me fait très plaisir.</a:t>
            </a:r>
          </a:p>
          <a:p>
            <a:endParaRPr lang="fr-FR" sz="3600" dirty="0"/>
          </a:p>
          <a:p>
            <a:r>
              <a:rPr lang="fr-FR" sz="3600" dirty="0"/>
              <a:t>Applaudis ! </a:t>
            </a:r>
          </a:p>
          <a:p>
            <a:endParaRPr lang="fr-FR" sz="3600" dirty="0"/>
          </a:p>
          <a:p>
            <a:r>
              <a:rPr lang="fr-FR" sz="3600" dirty="0"/>
              <a:t>Déranger est facile, ranger l’est moins !</a:t>
            </a:r>
          </a:p>
          <a:p>
            <a:endParaRPr lang="fr-FR" sz="3600" dirty="0"/>
          </a:p>
          <a:p>
            <a:r>
              <a:rPr lang="fr-FR" sz="3600" dirty="0"/>
              <a:t>Dans la forêt sombre surgit un vieux loup sourd.</a:t>
            </a:r>
          </a:p>
          <a:p>
            <a:endParaRPr lang="fr-FR" sz="3600" dirty="0"/>
          </a:p>
          <a:p>
            <a:r>
              <a:rPr lang="fr-FR" sz="3600" dirty="0"/>
              <a:t>Que fait ce chien errant dans le rue  ?</a:t>
            </a:r>
          </a:p>
          <a:p>
            <a:endParaRPr lang="fr-FR" sz="3600" dirty="0"/>
          </a:p>
          <a:p>
            <a:endParaRPr lang="fr-FR" sz="3600" dirty="0"/>
          </a:p>
          <a:p>
            <a:endParaRPr lang="fr-FR" sz="3600" dirty="0"/>
          </a:p>
          <a:p>
            <a:endParaRPr lang="fr-FR" sz="3600" dirty="0"/>
          </a:p>
          <a:p>
            <a:endParaRPr lang="fr-FR" sz="3600" dirty="0"/>
          </a:p>
          <a:p>
            <a:endParaRPr lang="fr-FR" sz="36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59D7FCA-4D7F-47CE-9CC0-40ACF325674F}"/>
              </a:ext>
            </a:extLst>
          </p:cNvPr>
          <p:cNvSpPr txBox="1"/>
          <p:nvPr/>
        </p:nvSpPr>
        <p:spPr>
          <a:xfrm>
            <a:off x="7398387" y="108437"/>
            <a:ext cx="3546149" cy="215444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fr-FR" sz="800" dirty="0"/>
              <a:t>https://lesfondamentaux.reseau-canope.fr/video/le-groupe-nominal-sujet.html</a:t>
            </a:r>
          </a:p>
        </p:txBody>
      </p:sp>
      <p:sp>
        <p:nvSpPr>
          <p:cNvPr id="4" name="ZoneTexte 3"/>
          <p:cNvSpPr txBox="1"/>
          <p:nvPr/>
        </p:nvSpPr>
        <p:spPr>
          <a:xfrm rot="20762547">
            <a:off x="20679" y="204487"/>
            <a:ext cx="161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Entrainement !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6B239C5-EB10-4749-9672-3409899ABC81}"/>
              </a:ext>
            </a:extLst>
          </p:cNvPr>
          <p:cNvSpPr txBox="1"/>
          <p:nvPr/>
        </p:nvSpPr>
        <p:spPr>
          <a:xfrm>
            <a:off x="2965938" y="46857"/>
            <a:ext cx="2355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ORAL – Où est le GNS ?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41D501D-BCF0-45FB-B9F8-5CA4211153C0}"/>
              </a:ext>
            </a:extLst>
          </p:cNvPr>
          <p:cNvSpPr txBox="1"/>
          <p:nvPr/>
        </p:nvSpPr>
        <p:spPr>
          <a:xfrm>
            <a:off x="10474035" y="6423134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  <a:latin typeface="Jokerman" panose="04090605060D06020702" pitchFamily="82" charset="0"/>
              </a:rPr>
              <a:t>Maicresse.fr</a:t>
            </a:r>
          </a:p>
        </p:txBody>
      </p:sp>
    </p:spTree>
    <p:extLst>
      <p:ext uri="{BB962C8B-B14F-4D97-AF65-F5344CB8AC3E}">
        <p14:creationId xmlns:p14="http://schemas.microsoft.com/office/powerpoint/2010/main" val="4124362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pour une image  5" descr="constituants de la phrase GNS VC - Word (Échec de l’activation du produit)">
            <a:extLst>
              <a:ext uri="{FF2B5EF4-FFF2-40B4-BE49-F238E27FC236}">
                <a16:creationId xmlns:a16="http://schemas.microsoft.com/office/drawing/2014/main" id="{8BAB082E-CACE-40E1-993F-AC8A4F63C3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5276" y="684492"/>
            <a:ext cx="9880918" cy="6076765"/>
          </a:xfrm>
          <a:prstGeom prst="rect">
            <a:avLst/>
          </a:prstGeom>
        </p:spPr>
      </p:pic>
      <p:pic>
        <p:nvPicPr>
          <p:cNvPr id="6" name="Espace réservé pour une image  5" descr="M 3-11-20 - PowerPoint (Échec de l’activation du produit)">
            <a:extLst>
              <a:ext uri="{FF2B5EF4-FFF2-40B4-BE49-F238E27FC236}">
                <a16:creationId xmlns:a16="http://schemas.microsoft.com/office/drawing/2014/main" id="{8DBF42F6-DE08-48B8-B02E-C51B3664E9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58920" y="1442644"/>
            <a:ext cx="4934134" cy="5318613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B355A943-FB56-48A0-97A3-A4A47C8BF53A}"/>
              </a:ext>
            </a:extLst>
          </p:cNvPr>
          <p:cNvSpPr txBox="1"/>
          <p:nvPr/>
        </p:nvSpPr>
        <p:spPr>
          <a:xfrm>
            <a:off x="0" y="1442644"/>
            <a:ext cx="622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CM2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C49F363-F68B-4601-808B-54A12ADB633E}"/>
              </a:ext>
            </a:extLst>
          </p:cNvPr>
          <p:cNvSpPr txBox="1"/>
          <p:nvPr/>
        </p:nvSpPr>
        <p:spPr>
          <a:xfrm>
            <a:off x="6633099" y="1430194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CM1</a:t>
            </a:r>
          </a:p>
        </p:txBody>
      </p:sp>
      <p:pic>
        <p:nvPicPr>
          <p:cNvPr id="8" name="Espace réservé pour une image  4" descr="Grammaire clipart – Recherche Googl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99524" y="0"/>
            <a:ext cx="4564316" cy="768188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4667367" y="1452680"/>
            <a:ext cx="10290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2 GS 2VC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667367" y="1936686"/>
            <a:ext cx="1029000" cy="3693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b="1" dirty="0"/>
              <a:t>2 GS 2VC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6EAF96D-1C2B-4E23-8BE7-E6C98B9E29CF}"/>
              </a:ext>
            </a:extLst>
          </p:cNvPr>
          <p:cNvSpPr txBox="1"/>
          <p:nvPr/>
        </p:nvSpPr>
        <p:spPr>
          <a:xfrm>
            <a:off x="41564" y="14762"/>
            <a:ext cx="2018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Sur cahier du jour :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CEA9CC-C60C-462B-BB74-71E5E10A13C4}"/>
              </a:ext>
            </a:extLst>
          </p:cNvPr>
          <p:cNvSpPr/>
          <p:nvPr/>
        </p:nvSpPr>
        <p:spPr>
          <a:xfrm>
            <a:off x="7012379" y="4999512"/>
            <a:ext cx="4934134" cy="1761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139180E-E689-4A53-A8CD-D78C48CAA804}"/>
              </a:ext>
            </a:extLst>
          </p:cNvPr>
          <p:cNvSpPr txBox="1"/>
          <p:nvPr/>
        </p:nvSpPr>
        <p:spPr>
          <a:xfrm>
            <a:off x="10474035" y="6423134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  <a:latin typeface="Jokerman" panose="04090605060D06020702" pitchFamily="82" charset="0"/>
              </a:rPr>
              <a:t>Maicresse.fr</a:t>
            </a:r>
          </a:p>
        </p:txBody>
      </p:sp>
    </p:spTree>
    <p:extLst>
      <p:ext uri="{BB962C8B-B14F-4D97-AF65-F5344CB8AC3E}">
        <p14:creationId xmlns:p14="http://schemas.microsoft.com/office/powerpoint/2010/main" val="2721339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ce réservé pour une image  5" descr="constituants de la phrase GNS VC - Word (Échec de l’activation du produit)">
            <a:extLst>
              <a:ext uri="{FF2B5EF4-FFF2-40B4-BE49-F238E27FC236}">
                <a16:creationId xmlns:a16="http://schemas.microsoft.com/office/drawing/2014/main" id="{9ABA43FD-7F4F-4735-9022-25FD07C32F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7552" y="918741"/>
            <a:ext cx="11240501" cy="4341874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BEE16D80-AD4A-4839-877F-EA62CE19E94A}"/>
              </a:ext>
            </a:extLst>
          </p:cNvPr>
          <p:cNvSpPr txBox="1"/>
          <p:nvPr/>
        </p:nvSpPr>
        <p:spPr>
          <a:xfrm>
            <a:off x="0" y="53439"/>
            <a:ext cx="3010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Travail de révisions en binôme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73DC893A-A4D2-4932-95B9-02B639886A84}"/>
              </a:ext>
            </a:extLst>
          </p:cNvPr>
          <p:cNvSpPr txBox="1"/>
          <p:nvPr/>
        </p:nvSpPr>
        <p:spPr>
          <a:xfrm>
            <a:off x="10474035" y="6423134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  <a:latin typeface="Jokerman" panose="04090605060D06020702" pitchFamily="82" charset="0"/>
              </a:rPr>
              <a:t>Maicresse.fr</a:t>
            </a:r>
          </a:p>
        </p:txBody>
      </p:sp>
    </p:spTree>
    <p:extLst>
      <p:ext uri="{BB962C8B-B14F-4D97-AF65-F5344CB8AC3E}">
        <p14:creationId xmlns:p14="http://schemas.microsoft.com/office/powerpoint/2010/main" val="3794777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ce réservé pour une image  4" descr="leçons grammaire P2 - Word (Échec de l’activation du produit)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332" y="0"/>
            <a:ext cx="8788844" cy="6699039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E15C5FB7-2FD8-414D-8DA8-E95D2221F40D}"/>
              </a:ext>
            </a:extLst>
          </p:cNvPr>
          <p:cNvSpPr txBox="1"/>
          <p:nvPr/>
        </p:nvSpPr>
        <p:spPr>
          <a:xfrm>
            <a:off x="83127" y="172192"/>
            <a:ext cx="1166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Mémento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F31D4B8-AEA2-4346-AB58-B4E18DF4623E}"/>
              </a:ext>
            </a:extLst>
          </p:cNvPr>
          <p:cNvSpPr txBox="1"/>
          <p:nvPr/>
        </p:nvSpPr>
        <p:spPr>
          <a:xfrm>
            <a:off x="10474035" y="6423134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  <a:latin typeface="Jokerman" panose="04090605060D06020702" pitchFamily="82" charset="0"/>
              </a:rPr>
              <a:t>Maicresse.fr</a:t>
            </a:r>
          </a:p>
        </p:txBody>
      </p:sp>
    </p:spTree>
    <p:extLst>
      <p:ext uri="{BB962C8B-B14F-4D97-AF65-F5344CB8AC3E}">
        <p14:creationId xmlns:p14="http://schemas.microsoft.com/office/powerpoint/2010/main" val="1007479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C5A0E7F-997F-4FFD-9EDE-D9CC6B8BA506}"/>
              </a:ext>
            </a:extLst>
          </p:cNvPr>
          <p:cNvSpPr txBox="1"/>
          <p:nvPr/>
        </p:nvSpPr>
        <p:spPr>
          <a:xfrm>
            <a:off x="4315845" y="2878744"/>
            <a:ext cx="41713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solidFill>
                  <a:schemeClr val="accent4"/>
                </a:solidFill>
                <a:latin typeface="Jokerman" panose="04090605060D06020702" pitchFamily="82" charset="0"/>
              </a:rPr>
              <a:t>problèmes !</a:t>
            </a:r>
          </a:p>
        </p:txBody>
      </p:sp>
      <p:pic>
        <p:nvPicPr>
          <p:cNvPr id="3" name="Espace réservé pour une image  4" descr="DÉFI: ateliers de résolution de problème - La classe de zazou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55943" y="83343"/>
            <a:ext cx="8480113" cy="2630745"/>
          </a:xfrm>
          <a:prstGeom prst="rect">
            <a:avLst/>
          </a:prstGeom>
        </p:spPr>
      </p:pic>
      <p:pic>
        <p:nvPicPr>
          <p:cNvPr id="4" name="Espace réservé pour une image  4" descr="défi problèmes clipart – Recherche Goog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872869" y="2555305"/>
            <a:ext cx="2141614" cy="3867829"/>
          </a:xfrm>
          <a:prstGeom prst="rect">
            <a:avLst/>
          </a:prstGeom>
        </p:spPr>
      </p:pic>
      <p:pic>
        <p:nvPicPr>
          <p:cNvPr id="5" name="Espace réservé pour une image  4" descr="défi problèmes clipart – Recherche Googl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2700" y="3099816"/>
            <a:ext cx="2922437" cy="342091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F0DE4A5C-EEF5-4685-8C4E-00F80F9D1DE2}"/>
              </a:ext>
            </a:extLst>
          </p:cNvPr>
          <p:cNvSpPr txBox="1"/>
          <p:nvPr/>
        </p:nvSpPr>
        <p:spPr>
          <a:xfrm>
            <a:off x="10474035" y="6423134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  <a:latin typeface="Jokerman" panose="04090605060D06020702" pitchFamily="82" charset="0"/>
              </a:rPr>
              <a:t>Maicresse.fr</a:t>
            </a:r>
          </a:p>
        </p:txBody>
      </p:sp>
    </p:spTree>
    <p:extLst>
      <p:ext uri="{BB962C8B-B14F-4D97-AF65-F5344CB8AC3E}">
        <p14:creationId xmlns:p14="http://schemas.microsoft.com/office/powerpoint/2010/main" val="135285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3882" y="278937"/>
            <a:ext cx="88551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           </a:t>
            </a:r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35 : 8 = 4 reste 3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 flipV="1">
            <a:off x="2751608" y="828900"/>
            <a:ext cx="1152128" cy="5301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>
            <a:stCxn id="15" idx="0"/>
          </p:cNvCxnSpPr>
          <p:nvPr/>
        </p:nvCxnSpPr>
        <p:spPr>
          <a:xfrm flipV="1">
            <a:off x="4767832" y="828899"/>
            <a:ext cx="0" cy="5847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H="1" flipV="1">
            <a:off x="5487912" y="819518"/>
            <a:ext cx="648072" cy="7555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 flipH="1" flipV="1">
            <a:off x="7144096" y="828900"/>
            <a:ext cx="792088" cy="5301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711252" y="1359057"/>
            <a:ext cx="29818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Dividende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 : Nombre que l’on divise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59527" y="1413673"/>
            <a:ext cx="2016611" cy="1578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Diviseur 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: Nombre par lequel on divise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703937" y="1517589"/>
            <a:ext cx="20166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Quotient</a:t>
            </a: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: Résultat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504136" y="1392156"/>
            <a:ext cx="16899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Reste</a:t>
            </a:r>
            <a:endParaRPr lang="fr-F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0382" y="3015241"/>
            <a:ext cx="88551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Ardoise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23" name="Picture 8" descr="http://www.kwebox.com/images/products/67587v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912" y="2799217"/>
            <a:ext cx="1379806" cy="903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230382" y="3735321"/>
            <a:ext cx="88551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 vous demande de partager un nombre par un certain nombre de part. Vous devez écrire la multiplication correspondante puis la division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87070" y="4883093"/>
            <a:ext cx="885519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 veux partager 33 en 7 parts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87070" y="5467867"/>
            <a:ext cx="5156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 cherche dans la table de 7 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387985" y="5467867"/>
            <a:ext cx="3670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" panose="05000000000000000000" pitchFamily="2" charset="2"/>
              </a:rPr>
              <a:t>7 x </a:t>
            </a:r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" panose="05000000000000000000" pitchFamily="2" charset="2"/>
              </a:rPr>
              <a:t> = 28 + </a:t>
            </a:r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" panose="05000000000000000000" pitchFamily="2" charset="2"/>
              </a:rPr>
              <a:t>5</a:t>
            </a:r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" panose="05000000000000000000" pitchFamily="2" charset="2"/>
              </a:rPr>
              <a:t> = 33</a:t>
            </a:r>
            <a:endParaRPr lang="fr-FR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8" name="Ellipse 27"/>
          <p:cNvSpPr/>
          <p:nvPr/>
        </p:nvSpPr>
        <p:spPr>
          <a:xfrm>
            <a:off x="6280000" y="5467867"/>
            <a:ext cx="288032" cy="5232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9" name="Connecteur droit avec flèche 28"/>
          <p:cNvCxnSpPr/>
          <p:nvPr/>
        </p:nvCxnSpPr>
        <p:spPr>
          <a:xfrm flipV="1">
            <a:off x="5199880" y="5729477"/>
            <a:ext cx="427952" cy="465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609382" y="6143487"/>
            <a:ext cx="3670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" panose="05000000000000000000" pitchFamily="2" charset="2"/>
              </a:rPr>
              <a:t>33 : 7 = </a:t>
            </a:r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" panose="05000000000000000000" pitchFamily="2" charset="2"/>
              </a:rPr>
              <a:t>4</a:t>
            </a:r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" panose="05000000000000000000" pitchFamily="2" charset="2"/>
              </a:rPr>
              <a:t> reste </a:t>
            </a:r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sym typeface="Wingdings" panose="05000000000000000000" pitchFamily="2" charset="2"/>
              </a:rPr>
              <a:t>5</a:t>
            </a:r>
            <a:endParaRPr lang="fr-FR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3" name="Ellipse 32"/>
          <p:cNvSpPr/>
          <p:nvPr/>
        </p:nvSpPr>
        <p:spPr>
          <a:xfrm>
            <a:off x="4326635" y="6111584"/>
            <a:ext cx="288032" cy="52322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9390888" y="146304"/>
            <a:ext cx="2715768" cy="661111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CM2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/>
              <a:t>Effectuer les divisions suivantes sur le cahier : </a:t>
            </a:r>
          </a:p>
          <a:p>
            <a:pPr algn="ctr"/>
            <a:endParaRPr lang="fr-FR" sz="2400" b="1" dirty="0"/>
          </a:p>
          <a:p>
            <a:pPr algn="ctr"/>
            <a:endParaRPr lang="fr-FR" sz="2400" b="1" dirty="0"/>
          </a:p>
          <a:p>
            <a:pPr algn="ctr"/>
            <a:r>
              <a:rPr lang="fr-FR" sz="2400" b="1" dirty="0"/>
              <a:t>478 : 12 =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/>
              <a:t>4 325 : 21 = 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/>
              <a:t>3 968 : 16 = 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07AE486B-98C1-42FE-BD7A-5ABAB7984916}"/>
              </a:ext>
            </a:extLst>
          </p:cNvPr>
          <p:cNvSpPr txBox="1"/>
          <p:nvPr/>
        </p:nvSpPr>
        <p:spPr>
          <a:xfrm>
            <a:off x="10474035" y="6423134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  <a:latin typeface="Jokerman" panose="04090605060D06020702" pitchFamily="82" charset="0"/>
              </a:rPr>
              <a:t>Maicresse.fr</a:t>
            </a:r>
          </a:p>
        </p:txBody>
      </p:sp>
    </p:spTree>
    <p:extLst>
      <p:ext uri="{BB962C8B-B14F-4D97-AF65-F5344CB8AC3E}">
        <p14:creationId xmlns:p14="http://schemas.microsoft.com/office/powerpoint/2010/main" val="208901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5" grpId="0"/>
      <p:bldP spid="19" grpId="0"/>
      <p:bldP spid="20" grpId="0"/>
      <p:bldP spid="22" grpId="0"/>
      <p:bldP spid="24" grpId="0"/>
      <p:bldP spid="25" grpId="0"/>
      <p:bldP spid="26" grpId="0"/>
      <p:bldP spid="27" grpId="0"/>
      <p:bldP spid="28" grpId="0" animBg="1"/>
      <p:bldP spid="32" grpId="0"/>
      <p:bldP spid="3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262128" y="5530842"/>
            <a:ext cx="3106688" cy="108012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2700000" scaled="1"/>
            <a:tileRect/>
          </a:gradFill>
          <a:ln w="19050">
            <a:prstDash val="dashDot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272472" y="4263490"/>
            <a:ext cx="3106688" cy="108012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2700000" scaled="1"/>
            <a:tileRect/>
          </a:gradFill>
          <a:ln w="19050">
            <a:prstDash val="dashDot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291555" y="2902333"/>
            <a:ext cx="3106688" cy="108012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2700000" scaled="1"/>
            <a:tileRect/>
          </a:gradFill>
          <a:ln w="19050">
            <a:prstDash val="dashDot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287476" y="1613184"/>
            <a:ext cx="3106688" cy="108012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2700000" scaled="1"/>
            <a:tileRect/>
          </a:gradFill>
          <a:ln w="19050">
            <a:prstDash val="dashDot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272472" y="245032"/>
            <a:ext cx="3106688" cy="1080120"/>
          </a:xfrm>
          <a:prstGeom prst="roundRect">
            <a:avLst/>
          </a:prstGeom>
          <a:gradFill flip="none" rotWithShape="1">
            <a:gsLst>
              <a:gs pos="0">
                <a:schemeClr val="accent4">
                  <a:tint val="66000"/>
                  <a:satMod val="160000"/>
                </a:schemeClr>
              </a:gs>
              <a:gs pos="50000">
                <a:schemeClr val="accent4">
                  <a:tint val="44500"/>
                  <a:satMod val="160000"/>
                </a:schemeClr>
              </a:gs>
              <a:gs pos="100000">
                <a:schemeClr val="accent4">
                  <a:tint val="23500"/>
                  <a:satMod val="160000"/>
                </a:schemeClr>
              </a:gs>
            </a:gsLst>
            <a:lin ang="2700000" scaled="1"/>
            <a:tileRect/>
          </a:gradFill>
          <a:ln w="19050">
            <a:prstDash val="dashDot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1556" y="259022"/>
            <a:ext cx="3077260" cy="1066130"/>
          </a:xfrm>
        </p:spPr>
        <p:txBody>
          <a:bodyPr>
            <a:normAutofit/>
          </a:bodyPr>
          <a:lstStyle/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 veux partager 47 en 5 parts 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91556" y="1613184"/>
            <a:ext cx="3087605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 veux partager 18 en 4 parts 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91556" y="2909328"/>
            <a:ext cx="3087605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 veux partager 12 en 2 parts 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72472" y="4277480"/>
            <a:ext cx="3096344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 veux partager 25 en 6 parts 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16488" y="5515606"/>
            <a:ext cx="2952328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 veux partager 61 en 7 parts </a:t>
            </a:r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3495886" y="407050"/>
            <a:ext cx="1008112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3495886" y="873650"/>
            <a:ext cx="1008112" cy="1716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itre 1"/>
          <p:cNvSpPr txBox="1">
            <a:spLocks/>
          </p:cNvSpPr>
          <p:nvPr/>
        </p:nvSpPr>
        <p:spPr>
          <a:xfrm>
            <a:off x="4448936" y="38457"/>
            <a:ext cx="3816424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….… x …… = …… +……</a:t>
            </a:r>
          </a:p>
        </p:txBody>
      </p:sp>
      <p:sp>
        <p:nvSpPr>
          <p:cNvPr id="18" name="Titre 1"/>
          <p:cNvSpPr txBox="1">
            <a:spLocks/>
          </p:cNvSpPr>
          <p:nvPr/>
        </p:nvSpPr>
        <p:spPr>
          <a:xfrm>
            <a:off x="4448936" y="677081"/>
            <a:ext cx="3888432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47 : …… = …… reste …… </a:t>
            </a:r>
          </a:p>
        </p:txBody>
      </p:sp>
      <p:sp>
        <p:nvSpPr>
          <p:cNvPr id="19" name="Titre 1"/>
          <p:cNvSpPr txBox="1">
            <a:spLocks/>
          </p:cNvSpPr>
          <p:nvPr/>
        </p:nvSpPr>
        <p:spPr>
          <a:xfrm>
            <a:off x="4947634" y="0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20" name="Titre 1"/>
          <p:cNvSpPr txBox="1">
            <a:spLocks/>
          </p:cNvSpPr>
          <p:nvPr/>
        </p:nvSpPr>
        <p:spPr>
          <a:xfrm>
            <a:off x="5817088" y="18002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1" name="Titre 1"/>
          <p:cNvSpPr txBox="1">
            <a:spLocks/>
          </p:cNvSpPr>
          <p:nvPr/>
        </p:nvSpPr>
        <p:spPr>
          <a:xfrm>
            <a:off x="6534488" y="38457"/>
            <a:ext cx="650752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45</a:t>
            </a:r>
          </a:p>
        </p:txBody>
      </p:sp>
      <p:sp>
        <p:nvSpPr>
          <p:cNvPr id="22" name="Titre 1"/>
          <p:cNvSpPr txBox="1">
            <a:spLocks/>
          </p:cNvSpPr>
          <p:nvPr/>
        </p:nvSpPr>
        <p:spPr>
          <a:xfrm>
            <a:off x="7473272" y="29496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4947634" y="18002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5835022" y="18002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5" name="Titre 1"/>
          <p:cNvSpPr txBox="1">
            <a:spLocks/>
          </p:cNvSpPr>
          <p:nvPr/>
        </p:nvSpPr>
        <p:spPr>
          <a:xfrm>
            <a:off x="7473272" y="29009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26" name="Connecteur droit avec flèche 25"/>
          <p:cNvCxnSpPr/>
          <p:nvPr/>
        </p:nvCxnSpPr>
        <p:spPr>
          <a:xfrm flipV="1">
            <a:off x="3501098" y="1767036"/>
            <a:ext cx="1008112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3501098" y="2233636"/>
            <a:ext cx="1008112" cy="1716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V="1">
            <a:off x="3501098" y="3090800"/>
            <a:ext cx="1008112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3501098" y="3557400"/>
            <a:ext cx="1008112" cy="1716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V="1">
            <a:off x="3495886" y="4431332"/>
            <a:ext cx="1008112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3495886" y="4897932"/>
            <a:ext cx="1008112" cy="1716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V="1">
            <a:off x="3446990" y="5755096"/>
            <a:ext cx="1008112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3446990" y="6221696"/>
            <a:ext cx="1008112" cy="1716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itre 1"/>
          <p:cNvSpPr txBox="1">
            <a:spLocks/>
          </p:cNvSpPr>
          <p:nvPr/>
        </p:nvSpPr>
        <p:spPr>
          <a:xfrm>
            <a:off x="4565332" y="1388577"/>
            <a:ext cx="3816424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…… x …… = …… +……</a:t>
            </a:r>
          </a:p>
        </p:txBody>
      </p:sp>
      <p:sp>
        <p:nvSpPr>
          <p:cNvPr id="35" name="Titre 1"/>
          <p:cNvSpPr txBox="1">
            <a:spLocks/>
          </p:cNvSpPr>
          <p:nvPr/>
        </p:nvSpPr>
        <p:spPr>
          <a:xfrm>
            <a:off x="4565332" y="2063080"/>
            <a:ext cx="3888432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18 : …… = …… reste …… </a:t>
            </a:r>
          </a:p>
        </p:txBody>
      </p:sp>
      <p:sp>
        <p:nvSpPr>
          <p:cNvPr id="36" name="Titre 1"/>
          <p:cNvSpPr txBox="1">
            <a:spLocks/>
          </p:cNvSpPr>
          <p:nvPr/>
        </p:nvSpPr>
        <p:spPr>
          <a:xfrm>
            <a:off x="4520944" y="2765313"/>
            <a:ext cx="3816424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…… x …… = …… +……</a:t>
            </a:r>
          </a:p>
        </p:txBody>
      </p:sp>
      <p:sp>
        <p:nvSpPr>
          <p:cNvPr id="37" name="Titre 1"/>
          <p:cNvSpPr txBox="1">
            <a:spLocks/>
          </p:cNvSpPr>
          <p:nvPr/>
        </p:nvSpPr>
        <p:spPr>
          <a:xfrm>
            <a:off x="4520944" y="3403937"/>
            <a:ext cx="3888432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12 : …… = …… reste …… </a:t>
            </a:r>
          </a:p>
        </p:txBody>
      </p:sp>
      <p:sp>
        <p:nvSpPr>
          <p:cNvPr id="38" name="Titre 1"/>
          <p:cNvSpPr txBox="1">
            <a:spLocks/>
          </p:cNvSpPr>
          <p:nvPr/>
        </p:nvSpPr>
        <p:spPr>
          <a:xfrm>
            <a:off x="4520944" y="4133465"/>
            <a:ext cx="3816424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…… x …… = …… +……</a:t>
            </a:r>
          </a:p>
        </p:txBody>
      </p:sp>
      <p:sp>
        <p:nvSpPr>
          <p:cNvPr id="39" name="Titre 1"/>
          <p:cNvSpPr txBox="1">
            <a:spLocks/>
          </p:cNvSpPr>
          <p:nvPr/>
        </p:nvSpPr>
        <p:spPr>
          <a:xfrm>
            <a:off x="4520944" y="4772089"/>
            <a:ext cx="3888432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25 : …… = …… reste …… </a:t>
            </a:r>
          </a:p>
        </p:txBody>
      </p:sp>
      <p:sp>
        <p:nvSpPr>
          <p:cNvPr id="40" name="Titre 1"/>
          <p:cNvSpPr txBox="1">
            <a:spLocks/>
          </p:cNvSpPr>
          <p:nvPr/>
        </p:nvSpPr>
        <p:spPr>
          <a:xfrm>
            <a:off x="4483600" y="5448375"/>
            <a:ext cx="3816424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…… x …… = …… +……</a:t>
            </a:r>
          </a:p>
        </p:txBody>
      </p:sp>
      <p:sp>
        <p:nvSpPr>
          <p:cNvPr id="41" name="Titre 1"/>
          <p:cNvSpPr txBox="1">
            <a:spLocks/>
          </p:cNvSpPr>
          <p:nvPr/>
        </p:nvSpPr>
        <p:spPr>
          <a:xfrm>
            <a:off x="4483600" y="6086999"/>
            <a:ext cx="3888432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61 : …… = …… reste …… </a:t>
            </a:r>
          </a:p>
        </p:txBody>
      </p:sp>
      <p:sp>
        <p:nvSpPr>
          <p:cNvPr id="42" name="Titre 1"/>
          <p:cNvSpPr txBox="1">
            <a:spLocks/>
          </p:cNvSpPr>
          <p:nvPr/>
        </p:nvSpPr>
        <p:spPr>
          <a:xfrm>
            <a:off x="5019642" y="1376583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5811730" y="1376584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44" name="Titre 1"/>
          <p:cNvSpPr txBox="1">
            <a:spLocks/>
          </p:cNvSpPr>
          <p:nvPr/>
        </p:nvSpPr>
        <p:spPr>
          <a:xfrm>
            <a:off x="7473272" y="1377193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5" name="Titre 1"/>
          <p:cNvSpPr txBox="1">
            <a:spLocks/>
          </p:cNvSpPr>
          <p:nvPr/>
        </p:nvSpPr>
        <p:spPr>
          <a:xfrm>
            <a:off x="5019642" y="1386154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46" name="Titre 1"/>
          <p:cNvSpPr txBox="1">
            <a:spLocks/>
          </p:cNvSpPr>
          <p:nvPr/>
        </p:nvSpPr>
        <p:spPr>
          <a:xfrm>
            <a:off x="5813463" y="1378433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47" name="Titre 1"/>
          <p:cNvSpPr txBox="1">
            <a:spLocks/>
          </p:cNvSpPr>
          <p:nvPr/>
        </p:nvSpPr>
        <p:spPr>
          <a:xfrm>
            <a:off x="7473272" y="1386154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8" name="Titre 1"/>
          <p:cNvSpPr txBox="1">
            <a:spLocks/>
          </p:cNvSpPr>
          <p:nvPr/>
        </p:nvSpPr>
        <p:spPr>
          <a:xfrm>
            <a:off x="5019642" y="2754306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49" name="Titre 1"/>
          <p:cNvSpPr txBox="1">
            <a:spLocks/>
          </p:cNvSpPr>
          <p:nvPr/>
        </p:nvSpPr>
        <p:spPr>
          <a:xfrm>
            <a:off x="5883738" y="2754306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50" name="Titre 1"/>
          <p:cNvSpPr txBox="1">
            <a:spLocks/>
          </p:cNvSpPr>
          <p:nvPr/>
        </p:nvSpPr>
        <p:spPr>
          <a:xfrm>
            <a:off x="7545280" y="2745345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51" name="Titre 1"/>
          <p:cNvSpPr txBox="1">
            <a:spLocks/>
          </p:cNvSpPr>
          <p:nvPr/>
        </p:nvSpPr>
        <p:spPr>
          <a:xfrm>
            <a:off x="5019642" y="2754306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52" name="Titre 1"/>
          <p:cNvSpPr txBox="1">
            <a:spLocks/>
          </p:cNvSpPr>
          <p:nvPr/>
        </p:nvSpPr>
        <p:spPr>
          <a:xfrm>
            <a:off x="5883738" y="2754306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53" name="Titre 1"/>
          <p:cNvSpPr txBox="1">
            <a:spLocks/>
          </p:cNvSpPr>
          <p:nvPr/>
        </p:nvSpPr>
        <p:spPr>
          <a:xfrm>
            <a:off x="7539922" y="2745344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0</a:t>
            </a:r>
          </a:p>
        </p:txBody>
      </p:sp>
      <p:sp>
        <p:nvSpPr>
          <p:cNvPr id="54" name="Titre 1"/>
          <p:cNvSpPr txBox="1">
            <a:spLocks/>
          </p:cNvSpPr>
          <p:nvPr/>
        </p:nvSpPr>
        <p:spPr>
          <a:xfrm>
            <a:off x="4947634" y="4090951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55" name="Titre 1"/>
          <p:cNvSpPr txBox="1">
            <a:spLocks/>
          </p:cNvSpPr>
          <p:nvPr/>
        </p:nvSpPr>
        <p:spPr>
          <a:xfrm>
            <a:off x="5817088" y="4122458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56" name="Titre 1"/>
          <p:cNvSpPr txBox="1">
            <a:spLocks/>
          </p:cNvSpPr>
          <p:nvPr/>
        </p:nvSpPr>
        <p:spPr>
          <a:xfrm>
            <a:off x="7545280" y="4122458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57" name="Titre 1"/>
          <p:cNvSpPr txBox="1">
            <a:spLocks/>
          </p:cNvSpPr>
          <p:nvPr/>
        </p:nvSpPr>
        <p:spPr>
          <a:xfrm>
            <a:off x="4947634" y="4061457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58" name="Titre 1"/>
          <p:cNvSpPr txBox="1">
            <a:spLocks/>
          </p:cNvSpPr>
          <p:nvPr/>
        </p:nvSpPr>
        <p:spPr>
          <a:xfrm>
            <a:off x="5835022" y="4120391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7578605" y="4101792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60" name="Titre 1"/>
          <p:cNvSpPr txBox="1">
            <a:spLocks/>
          </p:cNvSpPr>
          <p:nvPr/>
        </p:nvSpPr>
        <p:spPr>
          <a:xfrm>
            <a:off x="4947634" y="5418602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61" name="Titre 1"/>
          <p:cNvSpPr txBox="1">
            <a:spLocks/>
          </p:cNvSpPr>
          <p:nvPr/>
        </p:nvSpPr>
        <p:spPr>
          <a:xfrm>
            <a:off x="5883738" y="5398147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62" name="Titre 1"/>
          <p:cNvSpPr txBox="1">
            <a:spLocks/>
          </p:cNvSpPr>
          <p:nvPr/>
        </p:nvSpPr>
        <p:spPr>
          <a:xfrm>
            <a:off x="7831404" y="5409641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63" name="Titre 1"/>
          <p:cNvSpPr txBox="1">
            <a:spLocks/>
          </p:cNvSpPr>
          <p:nvPr/>
        </p:nvSpPr>
        <p:spPr>
          <a:xfrm>
            <a:off x="4947634" y="5398146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64" name="Titre 1"/>
          <p:cNvSpPr txBox="1">
            <a:spLocks/>
          </p:cNvSpPr>
          <p:nvPr/>
        </p:nvSpPr>
        <p:spPr>
          <a:xfrm>
            <a:off x="5889096" y="5418602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65" name="Titre 1"/>
          <p:cNvSpPr txBox="1">
            <a:spLocks/>
          </p:cNvSpPr>
          <p:nvPr/>
        </p:nvSpPr>
        <p:spPr>
          <a:xfrm>
            <a:off x="7833312" y="5409640"/>
            <a:ext cx="365398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66" name="Titre 1"/>
          <p:cNvSpPr txBox="1">
            <a:spLocks/>
          </p:cNvSpPr>
          <p:nvPr/>
        </p:nvSpPr>
        <p:spPr>
          <a:xfrm>
            <a:off x="6609176" y="1352898"/>
            <a:ext cx="650752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16</a:t>
            </a:r>
          </a:p>
        </p:txBody>
      </p:sp>
      <p:sp>
        <p:nvSpPr>
          <p:cNvPr id="67" name="Titre 1"/>
          <p:cNvSpPr txBox="1">
            <a:spLocks/>
          </p:cNvSpPr>
          <p:nvPr/>
        </p:nvSpPr>
        <p:spPr>
          <a:xfrm>
            <a:off x="6609176" y="2728108"/>
            <a:ext cx="650752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68" name="Titre 1"/>
          <p:cNvSpPr txBox="1">
            <a:spLocks/>
          </p:cNvSpPr>
          <p:nvPr/>
        </p:nvSpPr>
        <p:spPr>
          <a:xfrm>
            <a:off x="6606496" y="4101793"/>
            <a:ext cx="650752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24</a:t>
            </a:r>
          </a:p>
        </p:txBody>
      </p:sp>
      <p:sp>
        <p:nvSpPr>
          <p:cNvPr id="69" name="Titre 1"/>
          <p:cNvSpPr txBox="1">
            <a:spLocks/>
          </p:cNvSpPr>
          <p:nvPr/>
        </p:nvSpPr>
        <p:spPr>
          <a:xfrm>
            <a:off x="6606496" y="5429609"/>
            <a:ext cx="650752" cy="659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56</a:t>
            </a:r>
          </a:p>
        </p:txBody>
      </p:sp>
      <p:cxnSp>
        <p:nvCxnSpPr>
          <p:cNvPr id="71" name="Connecteur droit avec flèche 70"/>
          <p:cNvCxnSpPr/>
          <p:nvPr/>
        </p:nvCxnSpPr>
        <p:spPr>
          <a:xfrm flipH="1">
            <a:off x="4808976" y="533064"/>
            <a:ext cx="1872208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Connecteur droit avec flèche 72"/>
          <p:cNvCxnSpPr/>
          <p:nvPr/>
        </p:nvCxnSpPr>
        <p:spPr>
          <a:xfrm flipH="1">
            <a:off x="4808976" y="542113"/>
            <a:ext cx="2736304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/>
          <p:nvPr/>
        </p:nvCxnSpPr>
        <p:spPr>
          <a:xfrm flipH="1">
            <a:off x="5019642" y="1928016"/>
            <a:ext cx="1872208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Connecteur droit avec flèche 75"/>
          <p:cNvCxnSpPr/>
          <p:nvPr/>
        </p:nvCxnSpPr>
        <p:spPr>
          <a:xfrm flipH="1">
            <a:off x="5019642" y="1937065"/>
            <a:ext cx="2736304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/>
          <p:nvPr/>
        </p:nvCxnSpPr>
        <p:spPr>
          <a:xfrm flipH="1">
            <a:off x="5025000" y="3289328"/>
            <a:ext cx="1872208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Connecteur droit avec flèche 77"/>
          <p:cNvCxnSpPr/>
          <p:nvPr/>
        </p:nvCxnSpPr>
        <p:spPr>
          <a:xfrm flipH="1">
            <a:off x="5025000" y="3298377"/>
            <a:ext cx="2736304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/>
          <p:nvPr/>
        </p:nvCxnSpPr>
        <p:spPr>
          <a:xfrm flipH="1">
            <a:off x="5061004" y="4668487"/>
            <a:ext cx="1872208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0" name="Connecteur droit avec flèche 79"/>
          <p:cNvCxnSpPr/>
          <p:nvPr/>
        </p:nvCxnSpPr>
        <p:spPr>
          <a:xfrm flipH="1">
            <a:off x="5061004" y="4677536"/>
            <a:ext cx="2736304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/>
          <p:nvPr/>
        </p:nvCxnSpPr>
        <p:spPr>
          <a:xfrm flipH="1">
            <a:off x="4986317" y="5998075"/>
            <a:ext cx="1872208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Connecteur droit avec flèche 81"/>
          <p:cNvCxnSpPr/>
          <p:nvPr/>
        </p:nvCxnSpPr>
        <p:spPr>
          <a:xfrm flipH="1">
            <a:off x="4986317" y="6007124"/>
            <a:ext cx="2736304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9390888" y="146304"/>
            <a:ext cx="2715768" cy="661111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CM2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/>
              <a:t>Effectuer les divisions suivantes sur le cahier : </a:t>
            </a:r>
          </a:p>
          <a:p>
            <a:pPr algn="ctr"/>
            <a:endParaRPr lang="fr-FR" sz="2400" b="1" dirty="0"/>
          </a:p>
          <a:p>
            <a:pPr algn="ctr"/>
            <a:endParaRPr lang="fr-FR" sz="2400" b="1" dirty="0"/>
          </a:p>
          <a:p>
            <a:pPr algn="ctr"/>
            <a:r>
              <a:rPr lang="fr-FR" sz="2400" b="1" dirty="0"/>
              <a:t>478 : 12 =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/>
              <a:t>4 325 : 21 = </a:t>
            </a:r>
          </a:p>
          <a:p>
            <a:pPr algn="ctr"/>
            <a:endParaRPr lang="fr-FR" sz="2400" b="1" dirty="0"/>
          </a:p>
          <a:p>
            <a:pPr algn="ctr"/>
            <a:r>
              <a:rPr lang="fr-FR" sz="2400" b="1" dirty="0"/>
              <a:t>3 968 : 16 = 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D4902F58-4F17-40FE-99ED-86BEC89C0D94}"/>
              </a:ext>
            </a:extLst>
          </p:cNvPr>
          <p:cNvSpPr txBox="1"/>
          <p:nvPr/>
        </p:nvSpPr>
        <p:spPr>
          <a:xfrm>
            <a:off x="10474035" y="6423134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  <a:latin typeface="Jokerman" panose="04090605060D06020702" pitchFamily="82" charset="0"/>
              </a:rPr>
              <a:t>Maicresse.fr</a:t>
            </a:r>
          </a:p>
        </p:txBody>
      </p:sp>
    </p:spTree>
    <p:extLst>
      <p:ext uri="{BB962C8B-B14F-4D97-AF65-F5344CB8AC3E}">
        <p14:creationId xmlns:p14="http://schemas.microsoft.com/office/powerpoint/2010/main" val="746671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7728E-6 L 0.03577 0.0927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8" y="46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15198E-6 L 0.03524 0.0902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3" y="45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71871E-6 L 0.03524 0.08837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3" y="44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79274E-6 L 0.04357 0.10201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0" y="50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79274E-6 L 0.05139 0.0916 " pathEditMode="relative" rAng="0" ptsTypes="AA">
                                      <p:cBhvr>
                                        <p:cTn id="13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9" y="45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11358E-6 L 0.04305 0.09137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3" y="45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7164E-6 L 0.03576 0.08998 " pathEditMode="relative" rAng="0" ptsTypes="AA">
                                      <p:cBhvr>
                                        <p:cTn id="19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8" y="44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7164E-6 L 0.03577 0.08998 " pathEditMode="relative" rAng="0" ptsTypes="AA">
                                      <p:cBhvr>
                                        <p:cTn id="19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8" y="44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58547E-7 L 0.02726 0.09137 " pathEditMode="relative" rAng="0" ptsTypes="AA">
                                      <p:cBhvr>
                                        <p:cTn id="20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4" y="45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3257E-7 L 0.05156 0.09461 " pathEditMode="relative" rAng="0" ptsTypes="AA">
                                      <p:cBhvr>
                                        <p:cTn id="25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9" y="47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15059E-6 L 0.05087 0.08998 " pathEditMode="relative" rAng="0" ptsTypes="AA">
                                      <p:cBhvr>
                                        <p:cTn id="26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35" y="44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15059E-6 L 0.03507 0.08998 " pathEditMode="relative" rAng="0" ptsTypes="AA">
                                      <p:cBhvr>
                                        <p:cTn id="274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3" y="44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65649E-6 L 0.03577 0.09022 " pathEditMode="relative" rAng="0" ptsTypes="AA">
                                      <p:cBhvr>
                                        <p:cTn id="32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88" y="45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2.51446E-6 L 0.02795 0.09322 " pathEditMode="relative" rAng="0" ptsTypes="AA">
                                      <p:cBhvr>
                                        <p:cTn id="334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9" y="46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71871E-6 L 0.00365 0.08837 " pathEditMode="relative" rAng="0" ptsTypes="AA">
                                      <p:cBhvr>
                                        <p:cTn id="34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44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 animBg="1"/>
      <p:bldP spid="10" grpId="0" animBg="1"/>
      <p:bldP spid="9" grpId="0" animBg="1"/>
      <p:bldP spid="8" grpId="0" animBg="1"/>
      <p:bldP spid="2" grpId="0"/>
      <p:bldP spid="4" grpId="0"/>
      <p:bldP spid="5" grpId="0"/>
      <p:bldP spid="6" grpId="0"/>
      <p:bldP spid="7" grpId="0"/>
      <p:bldP spid="17" grpId="0"/>
      <p:bldP spid="18" grpId="0"/>
      <p:bldP spid="19" grpId="0"/>
      <p:bldP spid="19" grpId="1"/>
      <p:bldP spid="20" grpId="0"/>
      <p:bldP spid="20" grpId="1"/>
      <p:bldP spid="21" grpId="0"/>
      <p:bldP spid="22" grpId="0"/>
      <p:bldP spid="22" grpId="1"/>
      <p:bldP spid="23" grpId="0"/>
      <p:bldP spid="24" grpId="0"/>
      <p:bldP spid="25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2" grpId="1"/>
      <p:bldP spid="43" grpId="0"/>
      <p:bldP spid="43" grpId="1"/>
      <p:bldP spid="44" grpId="0"/>
      <p:bldP spid="44" grpId="1"/>
      <p:bldP spid="45" grpId="0"/>
      <p:bldP spid="46" grpId="0"/>
      <p:bldP spid="47" grpId="0"/>
      <p:bldP spid="48" grpId="0"/>
      <p:bldP spid="48" grpId="1"/>
      <p:bldP spid="49" grpId="0"/>
      <p:bldP spid="49" grpId="1"/>
      <p:bldP spid="50" grpId="0"/>
      <p:bldP spid="50" grpId="1"/>
      <p:bldP spid="51" grpId="0"/>
      <p:bldP spid="52" grpId="0"/>
      <p:bldP spid="53" grpId="0"/>
      <p:bldP spid="54" grpId="0"/>
      <p:bldP spid="54" grpId="1"/>
      <p:bldP spid="55" grpId="0"/>
      <p:bldP spid="55" grpId="1"/>
      <p:bldP spid="56" grpId="0"/>
      <p:bldP spid="56" grpId="1"/>
      <p:bldP spid="57" grpId="0"/>
      <p:bldP spid="58" grpId="0"/>
      <p:bldP spid="59" grpId="0"/>
      <p:bldP spid="60" grpId="0"/>
      <p:bldP spid="60" grpId="1"/>
      <p:bldP spid="61" grpId="0"/>
      <p:bldP spid="61" grpId="1"/>
      <p:bldP spid="62" grpId="0"/>
      <p:bldP spid="62" grpId="1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6D360A6-4DAA-4ADC-B84B-130ED10F3AEA}"/>
              </a:ext>
            </a:extLst>
          </p:cNvPr>
          <p:cNvSpPr txBox="1"/>
          <p:nvPr/>
        </p:nvSpPr>
        <p:spPr>
          <a:xfrm>
            <a:off x="638908" y="732692"/>
            <a:ext cx="8287846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u="sng" dirty="0"/>
              <a:t>Pour mardi 10 novembre 2020 :</a:t>
            </a:r>
          </a:p>
          <a:p>
            <a:endParaRPr lang="fr-FR" sz="2800" dirty="0"/>
          </a:p>
          <a:p>
            <a:r>
              <a:rPr lang="fr-FR" sz="2800" u="sng" dirty="0">
                <a:solidFill>
                  <a:srgbClr val="FF0000"/>
                </a:solidFill>
              </a:rPr>
              <a:t>Orthographe</a:t>
            </a:r>
            <a:r>
              <a:rPr lang="fr-FR" sz="2800" dirty="0"/>
              <a:t> : mots de la dictée 6 à apprendre</a:t>
            </a:r>
          </a:p>
          <a:p>
            <a:endParaRPr lang="fr-FR" sz="2800" dirty="0"/>
          </a:p>
          <a:p>
            <a:r>
              <a:rPr lang="fr-FR" sz="2800" u="sng" dirty="0">
                <a:solidFill>
                  <a:schemeClr val="accent6"/>
                </a:solidFill>
              </a:rPr>
              <a:t>CM2</a:t>
            </a:r>
            <a:r>
              <a:rPr lang="fr-FR" sz="2800" dirty="0"/>
              <a:t> : fichier problèmes de la page ___ à ___</a:t>
            </a:r>
          </a:p>
          <a:p>
            <a:endParaRPr lang="fr-FR" sz="2800" dirty="0"/>
          </a:p>
          <a:p>
            <a:r>
              <a:rPr lang="fr-FR" sz="2800" u="sng" dirty="0">
                <a:solidFill>
                  <a:srgbClr val="FF0000"/>
                </a:solidFill>
              </a:rPr>
              <a:t>Poésie</a:t>
            </a:r>
            <a:r>
              <a:rPr lang="fr-FR" sz="2800" dirty="0"/>
              <a:t> : finir l’illustration + apprendre jusqu’à ________</a:t>
            </a:r>
          </a:p>
          <a:p>
            <a:endParaRPr lang="fr-FR" sz="2800" dirty="0"/>
          </a:p>
          <a:p>
            <a:endParaRPr lang="fr-FR" sz="2800" dirty="0"/>
          </a:p>
          <a:p>
            <a:endParaRPr lang="fr-FR" sz="2800" dirty="0"/>
          </a:p>
          <a:p>
            <a:r>
              <a:rPr lang="fr-FR" sz="2800" dirty="0"/>
              <a:t> </a:t>
            </a:r>
          </a:p>
          <a:p>
            <a:endParaRPr lang="fr-FR" sz="28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5B1CAD2-E9E4-4251-A909-4A689A3EA696}"/>
              </a:ext>
            </a:extLst>
          </p:cNvPr>
          <p:cNvSpPr txBox="1"/>
          <p:nvPr/>
        </p:nvSpPr>
        <p:spPr>
          <a:xfrm>
            <a:off x="10474035" y="6423134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4">
                    <a:lumMod val="60000"/>
                    <a:lumOff val="40000"/>
                  </a:schemeClr>
                </a:solidFill>
                <a:latin typeface="Jokerman" panose="04090605060D06020702" pitchFamily="82" charset="0"/>
              </a:rPr>
              <a:t>Maicresse.fr</a:t>
            </a:r>
          </a:p>
        </p:txBody>
      </p:sp>
    </p:spTree>
    <p:extLst>
      <p:ext uri="{BB962C8B-B14F-4D97-AF65-F5344CB8AC3E}">
        <p14:creationId xmlns:p14="http://schemas.microsoft.com/office/powerpoint/2010/main" val="20179835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457</Words>
  <PresentationFormat>Grand écran</PresentationFormat>
  <Paragraphs>139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Jokerman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Je veux partager 47 en 5 parts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2020-12-20T09:10:03Z</dcterms:created>
  <dcterms:modified xsi:type="dcterms:W3CDTF">2020-12-20T11:04:12Z</dcterms:modified>
</cp:coreProperties>
</file>